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6" r:id="rId2"/>
    <p:sldMasterId id="2147483702" r:id="rId3"/>
    <p:sldMasterId id="2147483712" r:id="rId4"/>
    <p:sldMasterId id="2147483716" r:id="rId5"/>
  </p:sldMasterIdLst>
  <p:notesMasterIdLst>
    <p:notesMasterId r:id="rId37"/>
  </p:notesMasterIdLst>
  <p:sldIdLst>
    <p:sldId id="256" r:id="rId6"/>
    <p:sldId id="259" r:id="rId7"/>
    <p:sldId id="260" r:id="rId8"/>
    <p:sldId id="276" r:id="rId9"/>
    <p:sldId id="262" r:id="rId10"/>
    <p:sldId id="263" r:id="rId11"/>
    <p:sldId id="264" r:id="rId12"/>
    <p:sldId id="266" r:id="rId13"/>
    <p:sldId id="267" r:id="rId14"/>
    <p:sldId id="261" r:id="rId15"/>
    <p:sldId id="268" r:id="rId16"/>
    <p:sldId id="272" r:id="rId17"/>
    <p:sldId id="282" r:id="rId18"/>
    <p:sldId id="270" r:id="rId19"/>
    <p:sldId id="292" r:id="rId20"/>
    <p:sldId id="293" r:id="rId21"/>
    <p:sldId id="271" r:id="rId22"/>
    <p:sldId id="280" r:id="rId23"/>
    <p:sldId id="290" r:id="rId24"/>
    <p:sldId id="291" r:id="rId25"/>
    <p:sldId id="287" r:id="rId26"/>
    <p:sldId id="273" r:id="rId27"/>
    <p:sldId id="274" r:id="rId28"/>
    <p:sldId id="275" r:id="rId29"/>
    <p:sldId id="288" r:id="rId30"/>
    <p:sldId id="277" r:id="rId31"/>
    <p:sldId id="294" r:id="rId32"/>
    <p:sldId id="284" r:id="rId33"/>
    <p:sldId id="278" r:id="rId34"/>
    <p:sldId id="279" r:id="rId35"/>
    <p:sldId id="281" r:id="rId36"/>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0" autoAdjust="0"/>
    <p:restoredTop sz="86505" autoAdjust="0"/>
  </p:normalViewPr>
  <p:slideViewPr>
    <p:cSldViewPr snapToGrid="0">
      <p:cViewPr varScale="1">
        <p:scale>
          <a:sx n="95" d="100"/>
          <a:sy n="95" d="100"/>
        </p:scale>
        <p:origin x="972" y="78"/>
      </p:cViewPr>
      <p:guideLst/>
    </p:cSldViewPr>
  </p:slideViewPr>
  <p:notesTextViewPr>
    <p:cViewPr>
      <p:scale>
        <a:sx n="1" d="1"/>
        <a:sy n="1" d="1"/>
      </p:scale>
      <p:origin x="0" y="0"/>
    </p:cViewPr>
  </p:notesTextViewPr>
  <p:sorterViewPr>
    <p:cViewPr varScale="1">
      <p:scale>
        <a:sx n="1" d="1"/>
        <a:sy n="1" d="1"/>
      </p:scale>
      <p:origin x="0" y="-612"/>
    </p:cViewPr>
  </p:sorterViewPr>
  <p:notesViewPr>
    <p:cSldViewPr snapToGrid="0">
      <p:cViewPr varScale="1">
        <p:scale>
          <a:sx n="83" d="100"/>
          <a:sy n="83" d="100"/>
        </p:scale>
        <p:origin x="38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07A3707-D6EC-4E3C-A79E-ECD97015BF0F}" type="datetimeFigureOut">
              <a:rPr lang="en-US" smtClean="0"/>
              <a:t>1/23/2024</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8C9FAC8-CB6A-484C-9D69-63032B542985}" type="slidenum">
              <a:rPr lang="en-US" smtClean="0"/>
              <a:t>‹#›</a:t>
            </a:fld>
            <a:endParaRPr lang="en-US"/>
          </a:p>
        </p:txBody>
      </p:sp>
    </p:spTree>
    <p:extLst>
      <p:ext uri="{BB962C8B-B14F-4D97-AF65-F5344CB8AC3E}">
        <p14:creationId xmlns:p14="http://schemas.microsoft.com/office/powerpoint/2010/main" val="311440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a:t>
            </a:fld>
            <a:endParaRPr lang="en-US"/>
          </a:p>
        </p:txBody>
      </p:sp>
    </p:spTree>
    <p:extLst>
      <p:ext uri="{BB962C8B-B14F-4D97-AF65-F5344CB8AC3E}">
        <p14:creationId xmlns:p14="http://schemas.microsoft.com/office/powerpoint/2010/main" val="684748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14</a:t>
            </a:fld>
            <a:endParaRPr lang="en-US"/>
          </a:p>
        </p:txBody>
      </p:sp>
    </p:spTree>
    <p:extLst>
      <p:ext uri="{BB962C8B-B14F-4D97-AF65-F5344CB8AC3E}">
        <p14:creationId xmlns:p14="http://schemas.microsoft.com/office/powerpoint/2010/main" val="2005585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15</a:t>
            </a:fld>
            <a:endParaRPr lang="en-US"/>
          </a:p>
        </p:txBody>
      </p:sp>
    </p:spTree>
    <p:extLst>
      <p:ext uri="{BB962C8B-B14F-4D97-AF65-F5344CB8AC3E}">
        <p14:creationId xmlns:p14="http://schemas.microsoft.com/office/powerpoint/2010/main" val="314771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16</a:t>
            </a:fld>
            <a:endParaRPr lang="en-US"/>
          </a:p>
        </p:txBody>
      </p:sp>
    </p:spTree>
    <p:extLst>
      <p:ext uri="{BB962C8B-B14F-4D97-AF65-F5344CB8AC3E}">
        <p14:creationId xmlns:p14="http://schemas.microsoft.com/office/powerpoint/2010/main" val="3291693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17</a:t>
            </a:fld>
            <a:endParaRPr lang="en-US"/>
          </a:p>
        </p:txBody>
      </p:sp>
    </p:spTree>
    <p:extLst>
      <p:ext uri="{BB962C8B-B14F-4D97-AF65-F5344CB8AC3E}">
        <p14:creationId xmlns:p14="http://schemas.microsoft.com/office/powerpoint/2010/main" val="197541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18</a:t>
            </a:fld>
            <a:endParaRPr lang="en-US"/>
          </a:p>
        </p:txBody>
      </p:sp>
    </p:spTree>
    <p:extLst>
      <p:ext uri="{BB962C8B-B14F-4D97-AF65-F5344CB8AC3E}">
        <p14:creationId xmlns:p14="http://schemas.microsoft.com/office/powerpoint/2010/main" val="323672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8C9FAC8-CB6A-484C-9D69-63032B542985}" type="slidenum">
              <a:rPr lang="en-US" smtClean="0"/>
              <a:t>19</a:t>
            </a:fld>
            <a:endParaRPr lang="en-US"/>
          </a:p>
        </p:txBody>
      </p:sp>
    </p:spTree>
    <p:extLst>
      <p:ext uri="{BB962C8B-B14F-4D97-AF65-F5344CB8AC3E}">
        <p14:creationId xmlns:p14="http://schemas.microsoft.com/office/powerpoint/2010/main" val="118030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20</a:t>
            </a:fld>
            <a:endParaRPr lang="en-US"/>
          </a:p>
        </p:txBody>
      </p:sp>
    </p:spTree>
    <p:extLst>
      <p:ext uri="{BB962C8B-B14F-4D97-AF65-F5344CB8AC3E}">
        <p14:creationId xmlns:p14="http://schemas.microsoft.com/office/powerpoint/2010/main" val="2700115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21</a:t>
            </a:fld>
            <a:endParaRPr lang="en-US"/>
          </a:p>
        </p:txBody>
      </p:sp>
    </p:spTree>
    <p:extLst>
      <p:ext uri="{BB962C8B-B14F-4D97-AF65-F5344CB8AC3E}">
        <p14:creationId xmlns:p14="http://schemas.microsoft.com/office/powerpoint/2010/main" val="413778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22</a:t>
            </a:fld>
            <a:endParaRPr lang="en-US"/>
          </a:p>
        </p:txBody>
      </p:sp>
    </p:spTree>
    <p:extLst>
      <p:ext uri="{BB962C8B-B14F-4D97-AF65-F5344CB8AC3E}">
        <p14:creationId xmlns:p14="http://schemas.microsoft.com/office/powerpoint/2010/main" val="388590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23</a:t>
            </a:fld>
            <a:endParaRPr lang="en-US"/>
          </a:p>
        </p:txBody>
      </p:sp>
    </p:spTree>
    <p:extLst>
      <p:ext uri="{BB962C8B-B14F-4D97-AF65-F5344CB8AC3E}">
        <p14:creationId xmlns:p14="http://schemas.microsoft.com/office/powerpoint/2010/main" val="419212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3</a:t>
            </a:fld>
            <a:endParaRPr lang="en-US"/>
          </a:p>
        </p:txBody>
      </p:sp>
    </p:spTree>
    <p:extLst>
      <p:ext uri="{BB962C8B-B14F-4D97-AF65-F5344CB8AC3E}">
        <p14:creationId xmlns:p14="http://schemas.microsoft.com/office/powerpoint/2010/main" val="3431347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24</a:t>
            </a:fld>
            <a:endParaRPr lang="en-US"/>
          </a:p>
        </p:txBody>
      </p:sp>
    </p:spTree>
    <p:extLst>
      <p:ext uri="{BB962C8B-B14F-4D97-AF65-F5344CB8AC3E}">
        <p14:creationId xmlns:p14="http://schemas.microsoft.com/office/powerpoint/2010/main" val="99693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25</a:t>
            </a:fld>
            <a:endParaRPr lang="en-US"/>
          </a:p>
        </p:txBody>
      </p:sp>
    </p:spTree>
    <p:extLst>
      <p:ext uri="{BB962C8B-B14F-4D97-AF65-F5344CB8AC3E}">
        <p14:creationId xmlns:p14="http://schemas.microsoft.com/office/powerpoint/2010/main" val="1725926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26</a:t>
            </a:fld>
            <a:endParaRPr lang="en-US"/>
          </a:p>
        </p:txBody>
      </p:sp>
    </p:spTree>
    <p:extLst>
      <p:ext uri="{BB962C8B-B14F-4D97-AF65-F5344CB8AC3E}">
        <p14:creationId xmlns:p14="http://schemas.microsoft.com/office/powerpoint/2010/main" val="119839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WA claim – OIS (Criminal) – paid $1.6M to-date with a trial in March - pending</a:t>
            </a: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KY claim – OIS/warrant (Criminal) – paid $1.1M combined to-date - pending</a:t>
            </a: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DC claim – Vehicle pursuit (Criminal/Admin/Civil Mon) – paid $985,000 combined to-date - pending</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27</a:t>
            </a:fld>
            <a:endParaRPr lang="en-US"/>
          </a:p>
        </p:txBody>
      </p:sp>
    </p:spTree>
    <p:extLst>
      <p:ext uri="{BB962C8B-B14F-4D97-AF65-F5344CB8AC3E}">
        <p14:creationId xmlns:p14="http://schemas.microsoft.com/office/powerpoint/2010/main" val="338689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28</a:t>
            </a:fld>
            <a:endParaRPr lang="en-US"/>
          </a:p>
        </p:txBody>
      </p:sp>
    </p:spTree>
    <p:extLst>
      <p:ext uri="{BB962C8B-B14F-4D97-AF65-F5344CB8AC3E}">
        <p14:creationId xmlns:p14="http://schemas.microsoft.com/office/powerpoint/2010/main" val="3965058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30</a:t>
            </a:fld>
            <a:endParaRPr lang="en-US"/>
          </a:p>
        </p:txBody>
      </p:sp>
    </p:spTree>
    <p:extLst>
      <p:ext uri="{BB962C8B-B14F-4D97-AF65-F5344CB8AC3E}">
        <p14:creationId xmlns:p14="http://schemas.microsoft.com/office/powerpoint/2010/main" val="3509710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C9FAC8-CB6A-484C-9D69-63032B542985}" type="slidenum">
              <a:rPr lang="en-US" smtClean="0"/>
              <a:t>31</a:t>
            </a:fld>
            <a:endParaRPr lang="en-US"/>
          </a:p>
        </p:txBody>
      </p:sp>
    </p:spTree>
    <p:extLst>
      <p:ext uri="{BB962C8B-B14F-4D97-AF65-F5344CB8AC3E}">
        <p14:creationId xmlns:p14="http://schemas.microsoft.com/office/powerpoint/2010/main" val="358713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6</a:t>
            </a:fld>
            <a:endParaRPr lang="en-US"/>
          </a:p>
        </p:txBody>
      </p:sp>
    </p:spTree>
    <p:extLst>
      <p:ext uri="{BB962C8B-B14F-4D97-AF65-F5344CB8AC3E}">
        <p14:creationId xmlns:p14="http://schemas.microsoft.com/office/powerpoint/2010/main" val="207958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7</a:t>
            </a:fld>
            <a:endParaRPr lang="en-US"/>
          </a:p>
        </p:txBody>
      </p:sp>
    </p:spTree>
    <p:extLst>
      <p:ext uri="{BB962C8B-B14F-4D97-AF65-F5344CB8AC3E}">
        <p14:creationId xmlns:p14="http://schemas.microsoft.com/office/powerpoint/2010/main" val="246927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8</a:t>
            </a:fld>
            <a:endParaRPr lang="en-US"/>
          </a:p>
        </p:txBody>
      </p:sp>
    </p:spTree>
    <p:extLst>
      <p:ext uri="{BB962C8B-B14F-4D97-AF65-F5344CB8AC3E}">
        <p14:creationId xmlns:p14="http://schemas.microsoft.com/office/powerpoint/2010/main" val="198751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10</a:t>
            </a:fld>
            <a:endParaRPr lang="en-US"/>
          </a:p>
        </p:txBody>
      </p:sp>
    </p:spTree>
    <p:extLst>
      <p:ext uri="{BB962C8B-B14F-4D97-AF65-F5344CB8AC3E}">
        <p14:creationId xmlns:p14="http://schemas.microsoft.com/office/powerpoint/2010/main" val="199693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11</a:t>
            </a:fld>
            <a:endParaRPr lang="en-US"/>
          </a:p>
        </p:txBody>
      </p:sp>
    </p:spTree>
    <p:extLst>
      <p:ext uri="{BB962C8B-B14F-4D97-AF65-F5344CB8AC3E}">
        <p14:creationId xmlns:p14="http://schemas.microsoft.com/office/powerpoint/2010/main" val="33673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12</a:t>
            </a:fld>
            <a:endParaRPr lang="en-US"/>
          </a:p>
        </p:txBody>
      </p:sp>
    </p:spTree>
    <p:extLst>
      <p:ext uri="{BB962C8B-B14F-4D97-AF65-F5344CB8AC3E}">
        <p14:creationId xmlns:p14="http://schemas.microsoft.com/office/powerpoint/2010/main" val="2224334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13</a:t>
            </a:fld>
            <a:endParaRPr lang="en-US"/>
          </a:p>
        </p:txBody>
      </p:sp>
    </p:spTree>
    <p:extLst>
      <p:ext uri="{BB962C8B-B14F-4D97-AF65-F5344CB8AC3E}">
        <p14:creationId xmlns:p14="http://schemas.microsoft.com/office/powerpoint/2010/main" val="2328479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dirty="0"/>
              <a:t>Click to edit Master title style</a:t>
            </a:r>
          </a:p>
        </p:txBody>
      </p:sp>
      <p:cxnSp>
        <p:nvCxnSpPr>
          <p:cNvPr id="7" name="Straight Connector 6"/>
          <p:cNvCxnSpPr/>
          <p:nvPr userDrawn="1"/>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53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FOP Legal Defense Plan</a:t>
            </a:r>
          </a:p>
        </p:txBody>
      </p:sp>
      <p:sp>
        <p:nvSpPr>
          <p:cNvPr id="6" name="Slide Number Placeholder 5"/>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4214095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3336" y="2155371"/>
            <a:ext cx="3951514" cy="4021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63836" y="2155371"/>
            <a:ext cx="3951514" cy="4021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FOP Legal Defense Plan</a:t>
            </a:r>
          </a:p>
        </p:txBody>
      </p:sp>
      <p:sp>
        <p:nvSpPr>
          <p:cNvPr id="7" name="Slide Number Placeholder 6"/>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354961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0830" y="201839"/>
            <a:ext cx="795571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595993" y="2081212"/>
            <a:ext cx="3902189" cy="466045"/>
          </a:xfrm>
        </p:spPr>
        <p:txBody>
          <a:bodyPr anchor="t">
            <a:normAutofit/>
          </a:bodyPr>
          <a:lstStyle>
            <a:lvl1pPr marL="0" indent="0">
              <a:buNone/>
              <a:defRPr sz="1800" b="0">
                <a:solidFill>
                  <a:schemeClr val="accent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5993" y="2619373"/>
            <a:ext cx="3902189" cy="307113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95134" y="2081212"/>
            <a:ext cx="3921407" cy="466045"/>
          </a:xfrm>
        </p:spPr>
        <p:txBody>
          <a:bodyPr anchor="t">
            <a:normAutofit/>
          </a:bodyPr>
          <a:lstStyle>
            <a:lvl1pPr marL="0" indent="0">
              <a:buNone/>
              <a:defRPr sz="1800" b="0">
                <a:solidFill>
                  <a:schemeClr val="accent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95134" y="2619373"/>
            <a:ext cx="3921407" cy="307113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FOP Legal Defense Plan</a:t>
            </a:r>
          </a:p>
        </p:txBody>
      </p:sp>
      <p:sp>
        <p:nvSpPr>
          <p:cNvPr id="9" name="Slide Number Placeholder 8"/>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1004958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36" y="530679"/>
            <a:ext cx="7952014" cy="661307"/>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FOP Legal Defense Plan</a:t>
            </a:r>
          </a:p>
        </p:txBody>
      </p:sp>
      <p:sp>
        <p:nvSpPr>
          <p:cNvPr id="5" name="Slide Number Placeholder 4"/>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324235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FOP Legal Defense Plan</a:t>
            </a:r>
          </a:p>
        </p:txBody>
      </p:sp>
      <p:sp>
        <p:nvSpPr>
          <p:cNvPr id="4" name="Slide Number Placeholder 3"/>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1132017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2758" y="171452"/>
            <a:ext cx="4163782" cy="1273629"/>
          </a:xfrm>
        </p:spPr>
        <p:txBody>
          <a:bodyPr anchor="b">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343399" y="2269671"/>
            <a:ext cx="4173141" cy="3591380"/>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343400" y="6356351"/>
            <a:ext cx="3437164" cy="365125"/>
          </a:xfrm>
        </p:spPr>
        <p:txBody>
          <a:bodyPr/>
          <a:lstStyle/>
          <a:p>
            <a:r>
              <a:rPr lang="en-US" dirty="0"/>
              <a:t>FOP Legal Defense Plan</a:t>
            </a:r>
          </a:p>
        </p:txBody>
      </p:sp>
      <p:sp>
        <p:nvSpPr>
          <p:cNvPr id="7" name="Slide Number Placeholder 6"/>
          <p:cNvSpPr>
            <a:spLocks noGrp="1"/>
          </p:cNvSpPr>
          <p:nvPr>
            <p:ph type="sldNum" sz="quarter" idx="12"/>
          </p:nvPr>
        </p:nvSpPr>
        <p:spPr>
          <a:blipFill>
            <a:blip r:embed="rId3"/>
            <a:tile tx="0" ty="0" sx="100000" sy="100000" flip="none" algn="tl"/>
          </a:blipFill>
        </p:spPr>
        <p:txBody>
          <a:bodyPr/>
          <a:lstStyle/>
          <a:p>
            <a:fld id="{0546F24C-E162-463A-81B6-776BCCDD98E5}" type="slidenum">
              <a:rPr lang="en-US" smtClean="0"/>
              <a:t>‹#›</a:t>
            </a:fld>
            <a:endParaRPr lang="en-US" dirty="0"/>
          </a:p>
        </p:txBody>
      </p:sp>
    </p:spTree>
    <p:extLst>
      <p:ext uri="{BB962C8B-B14F-4D97-AF65-F5344CB8AC3E}">
        <p14:creationId xmlns:p14="http://schemas.microsoft.com/office/powerpoint/2010/main" val="2324212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2758" y="171449"/>
            <a:ext cx="4163782" cy="1273629"/>
          </a:xfrm>
        </p:spPr>
        <p:txBody>
          <a:bodyPr anchor="b">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343399" y="2269671"/>
            <a:ext cx="4173141" cy="3591380"/>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343400" y="6356351"/>
            <a:ext cx="3437164" cy="365125"/>
          </a:xfrm>
        </p:spPr>
        <p:txBody>
          <a:bodyPr/>
          <a:lstStyle/>
          <a:p>
            <a:r>
              <a:rPr lang="en-US" dirty="0"/>
              <a:t>FOP Legal Defense Plan</a:t>
            </a:r>
          </a:p>
        </p:txBody>
      </p:sp>
      <p:sp>
        <p:nvSpPr>
          <p:cNvPr id="7" name="Slide Number Placeholder 6"/>
          <p:cNvSpPr>
            <a:spLocks noGrp="1"/>
          </p:cNvSpPr>
          <p:nvPr>
            <p:ph type="sldNum" sz="quarter" idx="12"/>
          </p:nvPr>
        </p:nvSpPr>
        <p:spPr>
          <a:blipFill>
            <a:blip r:embed="rId3"/>
            <a:tile tx="0" ty="0" sx="100000" sy="100000" flip="none" algn="tl"/>
          </a:blipFill>
        </p:spPr>
        <p:txBody>
          <a:bodyPr/>
          <a:lstStyle/>
          <a:p>
            <a:fld id="{0546F24C-E162-463A-81B6-776BCCDD98E5}" type="slidenum">
              <a:rPr lang="en-US" smtClean="0"/>
              <a:t>‹#›</a:t>
            </a:fld>
            <a:endParaRPr lang="en-US" dirty="0"/>
          </a:p>
        </p:txBody>
      </p:sp>
    </p:spTree>
    <p:extLst>
      <p:ext uri="{BB962C8B-B14F-4D97-AF65-F5344CB8AC3E}">
        <p14:creationId xmlns:p14="http://schemas.microsoft.com/office/powerpoint/2010/main" val="3798716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486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0689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a:t>Click to edit Master title style</a:t>
            </a:r>
            <a:endParaRPr lang="en-US" dirty="0"/>
          </a:p>
        </p:txBody>
      </p:sp>
      <p:cxnSp>
        <p:nvCxnSpPr>
          <p:cNvPr id="7" name="Straight Connector 6"/>
          <p:cNvCxnSpPr/>
          <p:nvPr/>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5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dirty="0"/>
              <a:t>Click to edit Master title style</a:t>
            </a:r>
          </a:p>
        </p:txBody>
      </p:sp>
      <p:cxnSp>
        <p:nvCxnSpPr>
          <p:cNvPr id="7" name="Straight Connector 6"/>
          <p:cNvCxnSpPr/>
          <p:nvPr userDrawn="1"/>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83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a:t>Click to edit Master title style</a:t>
            </a:r>
            <a:endParaRPr lang="en-US" dirty="0"/>
          </a:p>
        </p:txBody>
      </p:sp>
      <p:cxnSp>
        <p:nvCxnSpPr>
          <p:cNvPr id="7" name="Straight Connector 6"/>
          <p:cNvCxnSpPr/>
          <p:nvPr/>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345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a:t>Click to edit Master title style</a:t>
            </a:r>
            <a:endParaRPr lang="en-US" dirty="0"/>
          </a:p>
        </p:txBody>
      </p:sp>
      <p:cxnSp>
        <p:nvCxnSpPr>
          <p:cNvPr id="7" name="Straight Connector 6"/>
          <p:cNvCxnSpPr/>
          <p:nvPr/>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56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2971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78938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39299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87331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2677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dirty="0"/>
              <a:t>Click to edit Master title style</a:t>
            </a:r>
          </a:p>
        </p:txBody>
      </p:sp>
      <p:cxnSp>
        <p:nvCxnSpPr>
          <p:cNvPr id="7" name="Straight Connector 6"/>
          <p:cNvCxnSpPr/>
          <p:nvPr userDrawn="1"/>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92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2194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7541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401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4837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8394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5171" y="751119"/>
            <a:ext cx="7903029" cy="653143"/>
          </a:xfrm>
        </p:spPr>
        <p:txBody>
          <a:bodyPr anchor="b">
            <a:normAutofit/>
          </a:bodyPr>
          <a:lstStyle>
            <a:lvl1pPr algn="l">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555171" y="2163536"/>
            <a:ext cx="7903029" cy="3094264"/>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dirty="0"/>
              <a:t>FOP Legal Defense Plan</a:t>
            </a:r>
          </a:p>
        </p:txBody>
      </p:sp>
      <p:sp>
        <p:nvSpPr>
          <p:cNvPr id="6" name="Slide Number Placeholder 5"/>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1743496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9.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3.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3740101"/>
      </p:ext>
    </p:extLst>
  </p:cSld>
  <p:clrMap bg1="lt1" tx1="dk1" bg2="lt2" tx2="dk2" accent1="accent1" accent2="accent2" accent3="accent3" accent4="accent4" accent5="accent5" accent6="accent6" hlink="hlink" folHlink="folHlink"/>
  <p:sldLayoutIdLst>
    <p:sldLayoutId id="2147483686" r:id="rId1"/>
    <p:sldLayoutId id="2147483694" r:id="rId2"/>
    <p:sldLayoutId id="2147483695" r:id="rId3"/>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734540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530679"/>
            <a:ext cx="7952014" cy="661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3336" y="2155371"/>
            <a:ext cx="7952014" cy="4021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4"/>
          </p:nvPr>
        </p:nvSpPr>
        <p:spPr>
          <a:xfrm>
            <a:off x="8229600" y="6356351"/>
            <a:ext cx="55517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a:t>
            </a:fld>
            <a:endParaRPr lang="en-US" dirty="0"/>
          </a:p>
        </p:txBody>
      </p:sp>
    </p:spTree>
    <p:extLst>
      <p:ext uri="{BB962C8B-B14F-4D97-AF65-F5344CB8AC3E}">
        <p14:creationId xmlns:p14="http://schemas.microsoft.com/office/powerpoint/2010/main" val="44731789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22" r:id="rId10"/>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0282734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814608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www.foplegal.com/"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mailto:foplegal@sedgwick.com" TargetMode="External"/><Relationship Id="rId2" Type="http://schemas.openxmlformats.org/officeDocument/2006/relationships/hyperlink" Target="http://www.foplegal.co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5172" y="2825578"/>
            <a:ext cx="4947558" cy="1354535"/>
          </a:xfrm>
        </p:spPr>
        <p:txBody>
          <a:bodyPr>
            <a:normAutofit/>
          </a:bodyPr>
          <a:lstStyle/>
          <a:p>
            <a:r>
              <a:rPr lang="en-US" dirty="0"/>
              <a:t>Overview </a:t>
            </a:r>
            <a:r>
              <a:rPr lang="en-US" dirty="0">
                <a:solidFill>
                  <a:schemeClr val="tx1"/>
                </a:solidFill>
              </a:rPr>
              <a:t>And Capabilities</a:t>
            </a:r>
          </a:p>
        </p:txBody>
      </p:sp>
    </p:spTree>
    <p:extLst>
      <p:ext uri="{BB962C8B-B14F-4D97-AF65-F5344CB8AC3E}">
        <p14:creationId xmlns:p14="http://schemas.microsoft.com/office/powerpoint/2010/main" val="2986217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685299"/>
          </a:xfrm>
        </p:spPr>
        <p:txBody>
          <a:bodyPr>
            <a:normAutofit/>
          </a:bodyPr>
          <a:lstStyle/>
          <a:p>
            <a:r>
              <a:rPr lang="en-US" dirty="0"/>
              <a:t>Legal Plan </a:t>
            </a:r>
            <a:br>
              <a:rPr lang="en-US" dirty="0"/>
            </a:br>
            <a:r>
              <a:rPr lang="en-US" dirty="0">
                <a:solidFill>
                  <a:schemeClr val="tx1"/>
                </a:solidFill>
              </a:rPr>
              <a:t>Unlimited Coverages</a:t>
            </a:r>
            <a:br>
              <a:rPr lang="en-US" dirty="0">
                <a:solidFill>
                  <a:schemeClr val="tx1"/>
                </a:solidFill>
              </a:rPr>
            </a:br>
            <a:r>
              <a:rPr lang="en-US" sz="2000" b="0" cap="none" dirty="0">
                <a:solidFill>
                  <a:schemeClr val="tx1"/>
                </a:solidFill>
              </a:rPr>
              <a:t>WHEN PARTICIPANT USES A </a:t>
            </a:r>
            <a:r>
              <a:rPr lang="en-US" sz="2000" b="0" dirty="0">
                <a:solidFill>
                  <a:schemeClr val="tx1"/>
                </a:solidFill>
              </a:rPr>
              <a:t>Plan Attorney </a:t>
            </a:r>
            <a:endParaRPr lang="en-US" sz="2000" b="0" baseline="30000" dirty="0">
              <a:solidFill>
                <a:schemeClr val="tx1"/>
              </a:solidFill>
            </a:endParaRPr>
          </a:p>
        </p:txBody>
      </p:sp>
      <p:sp>
        <p:nvSpPr>
          <p:cNvPr id="9" name="Content Placeholder 8"/>
          <p:cNvSpPr>
            <a:spLocks noGrp="1"/>
          </p:cNvSpPr>
          <p:nvPr>
            <p:ph sz="half" idx="1"/>
          </p:nvPr>
        </p:nvSpPr>
        <p:spPr>
          <a:xfrm>
            <a:off x="563336" y="2616690"/>
            <a:ext cx="3731080" cy="4021592"/>
          </a:xfrm>
        </p:spPr>
        <p:txBody>
          <a:bodyPr/>
          <a:lstStyle/>
          <a:p>
            <a:pPr marL="0" indent="0">
              <a:lnSpc>
                <a:spcPct val="140000"/>
              </a:lnSpc>
              <a:buNone/>
            </a:pPr>
            <a:r>
              <a:rPr lang="en-US" sz="2000" b="1" baseline="30000" dirty="0"/>
              <a:t>The Plan pays legal defense costs on your behalf arising out of the following actions and procedures:</a:t>
            </a:r>
            <a:endParaRPr lang="en-US" baseline="30000" dirty="0"/>
          </a:p>
          <a:p>
            <a:pPr marL="365760"/>
            <a:r>
              <a:rPr lang="en-US" baseline="30000" dirty="0"/>
              <a:t>Administrative </a:t>
            </a:r>
            <a:r>
              <a:rPr lang="en-US" i="1" baseline="30000" dirty="0"/>
              <a:t>(on-duty and off-duty)</a:t>
            </a:r>
          </a:p>
          <a:p>
            <a:pPr marL="365760"/>
            <a:r>
              <a:rPr lang="en-US" baseline="30000" dirty="0"/>
              <a:t>Civil (</a:t>
            </a:r>
            <a:r>
              <a:rPr lang="en-US" i="1" baseline="30000" dirty="0"/>
              <a:t>excess-employer is primary</a:t>
            </a:r>
            <a:r>
              <a:rPr lang="en-US" baseline="30000" dirty="0"/>
              <a:t>)</a:t>
            </a:r>
          </a:p>
          <a:p>
            <a:pPr marL="365760"/>
            <a:r>
              <a:rPr lang="en-US" baseline="30000" dirty="0"/>
              <a:t>Criminal</a:t>
            </a:r>
          </a:p>
          <a:p>
            <a:pPr marL="341313" indent="-204788"/>
            <a:r>
              <a:rPr lang="en-US" baseline="30000" dirty="0"/>
              <a:t>Civil Monitoring available when employer provides Civil coverage</a:t>
            </a: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10</a:t>
            </a:fld>
            <a:endParaRPr lang="en-US" dirty="0"/>
          </a:p>
        </p:txBody>
      </p:sp>
      <p:cxnSp>
        <p:nvCxnSpPr>
          <p:cNvPr id="8" name="Straight Connector 7"/>
          <p:cNvCxnSpPr/>
          <p:nvPr/>
        </p:nvCxnSpPr>
        <p:spPr>
          <a:xfrm>
            <a:off x="675503" y="222421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18170" y="2677745"/>
            <a:ext cx="3243072" cy="3273552"/>
          </a:xfrm>
        </p:spPr>
      </p:pic>
    </p:spTree>
    <p:extLst>
      <p:ext uri="{BB962C8B-B14F-4D97-AF65-F5344CB8AC3E}">
        <p14:creationId xmlns:p14="http://schemas.microsoft.com/office/powerpoint/2010/main" val="1904662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Administrative </a:t>
            </a:r>
            <a:r>
              <a:rPr lang="en-US" dirty="0">
                <a:solidFill>
                  <a:schemeClr val="tx1"/>
                </a:solidFill>
              </a:rPr>
              <a:t>Coverage</a:t>
            </a:r>
          </a:p>
        </p:txBody>
      </p:sp>
      <p:sp>
        <p:nvSpPr>
          <p:cNvPr id="8" name="Text Placeholder 7"/>
          <p:cNvSpPr>
            <a:spLocks noGrp="1"/>
          </p:cNvSpPr>
          <p:nvPr>
            <p:ph type="body" idx="1"/>
          </p:nvPr>
        </p:nvSpPr>
        <p:spPr>
          <a:xfrm>
            <a:off x="611726" y="2021480"/>
            <a:ext cx="7920548" cy="466045"/>
          </a:xfrm>
        </p:spPr>
        <p:txBody>
          <a:bodyPr/>
          <a:lstStyle/>
          <a:p>
            <a:r>
              <a:rPr lang="en-US" dirty="0">
                <a:solidFill>
                  <a:schemeClr val="accent1"/>
                </a:solidFill>
              </a:rPr>
              <a:t>Off-duty out of scope coverage: (Included) </a:t>
            </a:r>
          </a:p>
        </p:txBody>
      </p:sp>
      <p:sp>
        <p:nvSpPr>
          <p:cNvPr id="3" name="Content Placeholder 2"/>
          <p:cNvSpPr>
            <a:spLocks noGrp="1"/>
          </p:cNvSpPr>
          <p:nvPr>
            <p:ph sz="half" idx="2"/>
          </p:nvPr>
        </p:nvSpPr>
        <p:spPr>
          <a:xfrm>
            <a:off x="595993" y="2619373"/>
            <a:ext cx="6621930" cy="3071133"/>
          </a:xfrm>
        </p:spPr>
        <p:txBody>
          <a:bodyPr>
            <a:normAutofit/>
          </a:bodyPr>
          <a:lstStyle/>
          <a:p>
            <a:pPr>
              <a:lnSpc>
                <a:spcPct val="140000"/>
              </a:lnSpc>
              <a:spcBef>
                <a:spcPts val="1200"/>
              </a:spcBef>
            </a:pPr>
            <a:r>
              <a:rPr lang="en-US" sz="1800" baseline="30000" dirty="0"/>
              <a:t>Covers incidents that occur off-duty and not within the scope of employment which result in administrative discipline or sanction. (DUI, Domestic, etc.) </a:t>
            </a:r>
          </a:p>
          <a:p>
            <a:pPr>
              <a:lnSpc>
                <a:spcPct val="140000"/>
              </a:lnSpc>
              <a:spcBef>
                <a:spcPts val="1200"/>
              </a:spcBef>
            </a:pPr>
            <a:r>
              <a:rPr lang="en-US" sz="1800" baseline="30000" dirty="0"/>
              <a:t>Covers administrative discipline or sanction only, </a:t>
            </a:r>
            <a:r>
              <a:rPr lang="en-US" sz="1800" b="1" baseline="30000" dirty="0"/>
              <a:t>not</a:t>
            </a:r>
            <a:r>
              <a:rPr lang="en-US" sz="1800" baseline="30000" dirty="0"/>
              <a:t> any related civil or criminal lawsuit.</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11</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36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Other </a:t>
            </a:r>
            <a:r>
              <a:rPr lang="en-US" dirty="0">
                <a:solidFill>
                  <a:schemeClr val="tx1"/>
                </a:solidFill>
              </a:rPr>
              <a:t>Coverages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12</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p:cNvGraphicFramePr>
            <a:graphicFrameLocks noGrp="1"/>
          </p:cNvGraphicFramePr>
          <p:nvPr>
            <p:ph sz="half" idx="2"/>
            <p:extLst>
              <p:ext uri="{D42A27DB-BD31-4B8C-83A1-F6EECF244321}">
                <p14:modId xmlns:p14="http://schemas.microsoft.com/office/powerpoint/2010/main" val="2736663984"/>
              </p:ext>
            </p:extLst>
          </p:nvPr>
        </p:nvGraphicFramePr>
        <p:xfrm>
          <a:off x="595313" y="1977081"/>
          <a:ext cx="8189456" cy="4319582"/>
        </p:xfrm>
        <a:graphic>
          <a:graphicData uri="http://schemas.openxmlformats.org/drawingml/2006/table">
            <a:tbl>
              <a:tblPr firstRow="1" bandRow="1">
                <a:tableStyleId>{5C22544A-7EE6-4342-B048-85BDC9FD1C3A}</a:tableStyleId>
              </a:tblPr>
              <a:tblGrid>
                <a:gridCol w="2047364">
                  <a:extLst>
                    <a:ext uri="{9D8B030D-6E8A-4147-A177-3AD203B41FA5}">
                      <a16:colId xmlns:a16="http://schemas.microsoft.com/office/drawing/2014/main" val="20000"/>
                    </a:ext>
                  </a:extLst>
                </a:gridCol>
                <a:gridCol w="2047364">
                  <a:extLst>
                    <a:ext uri="{9D8B030D-6E8A-4147-A177-3AD203B41FA5}">
                      <a16:colId xmlns:a16="http://schemas.microsoft.com/office/drawing/2014/main" val="20001"/>
                    </a:ext>
                  </a:extLst>
                </a:gridCol>
                <a:gridCol w="2047364">
                  <a:extLst>
                    <a:ext uri="{9D8B030D-6E8A-4147-A177-3AD203B41FA5}">
                      <a16:colId xmlns:a16="http://schemas.microsoft.com/office/drawing/2014/main" val="20002"/>
                    </a:ext>
                  </a:extLst>
                </a:gridCol>
                <a:gridCol w="2047364">
                  <a:extLst>
                    <a:ext uri="{9D8B030D-6E8A-4147-A177-3AD203B41FA5}">
                      <a16:colId xmlns:a16="http://schemas.microsoft.com/office/drawing/2014/main" val="20003"/>
                    </a:ext>
                  </a:extLst>
                </a:gridCol>
              </a:tblGrid>
              <a:tr h="1174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Salary Reimbursement Options</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Civil Monitoring</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Fire Department coverage</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Private College/University, Private Railroad, </a:t>
                      </a:r>
                      <a:br>
                        <a:rPr lang="en-US" sz="1600" b="1" i="0" u="none" strike="noStrike" kern="1200" cap="all" baseline="30000" dirty="0">
                          <a:solidFill>
                            <a:schemeClr val="bg1"/>
                          </a:solidFill>
                          <a:latin typeface="+mn-lt"/>
                          <a:ea typeface="+mn-ea"/>
                          <a:cs typeface="+mn-cs"/>
                        </a:rPr>
                      </a:br>
                      <a:r>
                        <a:rPr lang="en-US" sz="1600" b="1" i="0" u="none" strike="noStrike" kern="1200" cap="all" baseline="30000" dirty="0">
                          <a:solidFill>
                            <a:schemeClr val="bg1"/>
                          </a:solidFill>
                          <a:latin typeface="+mn-lt"/>
                          <a:ea typeface="+mn-ea"/>
                          <a:cs typeface="+mn-cs"/>
                        </a:rPr>
                        <a:t>or Native American </a:t>
                      </a:r>
                      <a:br>
                        <a:rPr lang="en-US" sz="1600" b="1" i="0" u="none" strike="noStrike" kern="1200" cap="all" baseline="30000" dirty="0">
                          <a:solidFill>
                            <a:schemeClr val="bg1"/>
                          </a:solidFill>
                          <a:latin typeface="+mn-lt"/>
                          <a:ea typeface="+mn-ea"/>
                          <a:cs typeface="+mn-cs"/>
                        </a:rPr>
                      </a:br>
                      <a:r>
                        <a:rPr lang="en-US" sz="1600" b="1" i="0" u="none" strike="noStrike" kern="1200" cap="all" baseline="30000" dirty="0">
                          <a:solidFill>
                            <a:schemeClr val="bg1"/>
                          </a:solidFill>
                          <a:latin typeface="+mn-lt"/>
                          <a:ea typeface="+mn-ea"/>
                          <a:cs typeface="+mn-cs"/>
                        </a:rPr>
                        <a:t>Tribal Government</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063481">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b="0" i="0" u="none" strike="noStrike" kern="1200" baseline="30000" dirty="0">
                          <a:solidFill>
                            <a:schemeClr val="dk1"/>
                          </a:solidFill>
                          <a:latin typeface="+mn-lt"/>
                          <a:ea typeface="+mn-ea"/>
                          <a:cs typeface="+mn-cs"/>
                        </a:rPr>
                        <a:t>In lieu of Legal Defense costs, participants whose claims involve suspension or other discipline resulting in salary loss may elect to receive reimbursement of up to (3) days actual salary loss. May be utilized once per year.</a:t>
                      </a: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b="0" i="0" u="none" strike="noStrike" kern="1200" baseline="30000" dirty="0">
                          <a:solidFill>
                            <a:schemeClr val="dk1"/>
                          </a:solidFill>
                          <a:latin typeface="+mn-lt"/>
                          <a:ea typeface="+mn-ea"/>
                          <a:cs typeface="+mn-cs"/>
                        </a:rPr>
                        <a:t>There may be situations in which a defense attorney is being provided through “another plan, your employer, or insurance,” but the obligation to provide such services is limited in scope. Under those circumstances the Plan will provide monitoring coverage when you select a Plan attorney only and this is approved by the board.</a:t>
                      </a:r>
                      <a:endParaRPr lang="en-US" sz="1200" b="0" i="0" u="none" strike="noStrike" kern="1200" baseline="30000" dirty="0">
                        <a:solidFill>
                          <a:schemeClr val="dk1"/>
                        </a:solidFill>
                        <a:latin typeface="+mn-lt"/>
                        <a:ea typeface="+mn-ea"/>
                        <a:cs typeface="+mn-cs"/>
                      </a:endParaRP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pPr rtl="0">
                        <a:lnSpc>
                          <a:spcPct val="125000"/>
                        </a:lnSpc>
                      </a:pPr>
                      <a:r>
                        <a:rPr lang="en-US" sz="1600" b="0" i="0" u="none" strike="noStrike" kern="1200" baseline="30000" dirty="0">
                          <a:solidFill>
                            <a:schemeClr val="dk1"/>
                          </a:solidFill>
                          <a:latin typeface="+mn-lt"/>
                          <a:ea typeface="+mn-ea"/>
                          <a:cs typeface="+mn-cs"/>
                        </a:rPr>
                        <a:t>This coverage is for FOP associate members employed by a federal, state or local government fire department whose part-time or full-time duties include arson investigation. The members must be certified peace officers with powers of arrest and have current firearms certification. Eligible for </a:t>
                      </a:r>
                      <a:r>
                        <a:rPr lang="en-US" sz="1600" b="1" i="0" u="none" strike="noStrike" kern="1200" baseline="30000" dirty="0">
                          <a:solidFill>
                            <a:schemeClr val="dk1"/>
                          </a:solidFill>
                          <a:latin typeface="+mn-lt"/>
                          <a:ea typeface="+mn-ea"/>
                          <a:cs typeface="+mn-cs"/>
                        </a:rPr>
                        <a:t>civil/criminal coverage only.</a:t>
                      </a:r>
                      <a:r>
                        <a:rPr lang="en-US" sz="1600" b="0" i="0" u="none" strike="noStrike" kern="1200" baseline="30000" dirty="0">
                          <a:solidFill>
                            <a:schemeClr val="dk1"/>
                          </a:solidFill>
                          <a:latin typeface="+mn-lt"/>
                          <a:ea typeface="+mn-ea"/>
                          <a:cs typeface="+mn-cs"/>
                        </a:rPr>
                        <a:t> </a:t>
                      </a: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b="0" i="0" u="none" strike="noStrike" kern="1200" baseline="30000" dirty="0">
                          <a:solidFill>
                            <a:schemeClr val="dk1"/>
                          </a:solidFill>
                          <a:latin typeface="+mn-lt"/>
                          <a:ea typeface="+mn-ea"/>
                          <a:cs typeface="+mn-cs"/>
                        </a:rPr>
                        <a:t>If only employed by law enforcement entity and certified to carry a firearm may participate in the </a:t>
                      </a:r>
                      <a:r>
                        <a:rPr lang="en-US" sz="1600" b="1" i="0" u="none" strike="noStrike" kern="1200" baseline="30000" dirty="0">
                          <a:solidFill>
                            <a:schemeClr val="dk1"/>
                          </a:solidFill>
                          <a:latin typeface="+mn-lt"/>
                          <a:ea typeface="+mn-ea"/>
                          <a:cs typeface="+mn-cs"/>
                        </a:rPr>
                        <a:t>administrative and criminal coverage only.</a:t>
                      </a: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63328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normAutofit fontScale="90000"/>
          </a:bodyPr>
          <a:lstStyle/>
          <a:p>
            <a:r>
              <a:rPr lang="en-US" dirty="0"/>
              <a:t>Retired Concealed Carry </a:t>
            </a:r>
            <a:r>
              <a:rPr lang="en-US" dirty="0">
                <a:solidFill>
                  <a:schemeClr val="tx1"/>
                </a:solidFill>
              </a:rPr>
              <a:t>Coverage - CCC</a:t>
            </a:r>
          </a:p>
        </p:txBody>
      </p:sp>
      <p:sp>
        <p:nvSpPr>
          <p:cNvPr id="3" name="Content Placeholder 2"/>
          <p:cNvSpPr>
            <a:spLocks noGrp="1"/>
          </p:cNvSpPr>
          <p:nvPr>
            <p:ph sz="half" idx="2"/>
          </p:nvPr>
        </p:nvSpPr>
        <p:spPr>
          <a:xfrm>
            <a:off x="595993" y="2081212"/>
            <a:ext cx="7184571" cy="4094117"/>
          </a:xfrm>
        </p:spPr>
        <p:txBody>
          <a:bodyPr>
            <a:normAutofit fontScale="92500"/>
          </a:bodyPr>
          <a:lstStyle/>
          <a:p>
            <a:pPr>
              <a:lnSpc>
                <a:spcPct val="140000"/>
              </a:lnSpc>
              <a:spcBef>
                <a:spcPts val="1200"/>
              </a:spcBef>
            </a:pPr>
            <a:r>
              <a:rPr lang="en-US" sz="2000" baseline="30000" dirty="0"/>
              <a:t>Replaced HR-218</a:t>
            </a:r>
          </a:p>
          <a:p>
            <a:pPr>
              <a:lnSpc>
                <a:spcPct val="140000"/>
              </a:lnSpc>
              <a:spcBef>
                <a:spcPts val="1200"/>
              </a:spcBef>
            </a:pPr>
            <a:r>
              <a:rPr lang="en-US" sz="2000" baseline="30000" dirty="0"/>
              <a:t>Included in the regular Legal Defense Plan coverage.</a:t>
            </a:r>
          </a:p>
          <a:p>
            <a:pPr>
              <a:lnSpc>
                <a:spcPct val="140000"/>
              </a:lnSpc>
              <a:spcBef>
                <a:spcPts val="1200"/>
              </a:spcBef>
            </a:pPr>
            <a:r>
              <a:rPr lang="en-US" sz="2000" baseline="30000" dirty="0"/>
              <a:t>Coverage available to </a:t>
            </a:r>
            <a:r>
              <a:rPr lang="en-US" sz="2000" b="1" baseline="30000" dirty="0"/>
              <a:t>only </a:t>
            </a:r>
            <a:r>
              <a:rPr lang="en-US" sz="2000" baseline="30000" dirty="0"/>
              <a:t>retired law enforcement officers in good standing with the FOP.</a:t>
            </a:r>
            <a:endParaRPr lang="en-US" sz="2000" b="1" baseline="30000" dirty="0"/>
          </a:p>
          <a:p>
            <a:pPr>
              <a:lnSpc>
                <a:spcPct val="140000"/>
              </a:lnSpc>
              <a:spcBef>
                <a:spcPts val="1200"/>
              </a:spcBef>
            </a:pPr>
            <a:r>
              <a:rPr lang="en-US" sz="2000" baseline="30000" dirty="0"/>
              <a:t>Covers concealed carry- charges; legally carrying a concealed firearm or carrying such firearm in one’s own home or vehicle at the time of the incident giving rise to any claim. </a:t>
            </a:r>
            <a:endParaRPr lang="en-US" baseline="30000" dirty="0"/>
          </a:p>
          <a:p>
            <a:pPr>
              <a:lnSpc>
                <a:spcPct val="140000"/>
              </a:lnSpc>
              <a:spcBef>
                <a:spcPts val="1200"/>
              </a:spcBef>
            </a:pPr>
            <a:r>
              <a:rPr lang="en-US" sz="2000" baseline="30000" dirty="0"/>
              <a:t>Provides coverage for retirees who were qualified under LEOSA, but also those retirees who are qualified under their own state laws to carry a concealed weapon.  </a:t>
            </a:r>
          </a:p>
          <a:p>
            <a:pPr>
              <a:lnSpc>
                <a:spcPct val="140000"/>
              </a:lnSpc>
              <a:spcBef>
                <a:spcPts val="1200"/>
              </a:spcBef>
            </a:pPr>
            <a:r>
              <a:rPr lang="en-US" sz="2000" baseline="30000" dirty="0"/>
              <a:t>Unlimited Legal Defense for civil and criminal claims associated with the legal carrying and/or use of a concealed weapon:  all reasonable and necessary Legal Defense Costs are now covered in full when using a plan attorney.</a:t>
            </a:r>
          </a:p>
          <a:p>
            <a:pPr>
              <a:lnSpc>
                <a:spcPct val="140000"/>
              </a:lnSpc>
              <a:spcBef>
                <a:spcPts val="1200"/>
              </a:spcBef>
            </a:pPr>
            <a:r>
              <a:rPr lang="en-US" sz="2000" baseline="30000" dirty="0"/>
              <a:t>Total annual cost - $75.00 per participant.</a:t>
            </a:r>
            <a:endParaRPr lang="en-US" sz="1000" baseline="30000" dirty="0"/>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13</a:t>
            </a:fld>
            <a:endParaRPr lang="en-US" dirty="0"/>
          </a:p>
        </p:txBody>
      </p:sp>
      <p:cxnSp>
        <p:nvCxnSpPr>
          <p:cNvPr id="5" name="Straight Connector 4"/>
          <p:cNvCxnSpPr/>
          <p:nvPr/>
        </p:nvCxnSpPr>
        <p:spPr>
          <a:xfrm>
            <a:off x="713081" y="1527402"/>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37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Plan Eligibility</a:t>
            </a:r>
            <a:endParaRPr lang="en-US" dirty="0">
              <a:solidFill>
                <a:schemeClr val="tx1"/>
              </a:solidFill>
            </a:endParaRPr>
          </a:p>
        </p:txBody>
      </p:sp>
      <p:sp>
        <p:nvSpPr>
          <p:cNvPr id="3" name="Content Placeholder 2"/>
          <p:cNvSpPr>
            <a:spLocks noGrp="1"/>
          </p:cNvSpPr>
          <p:nvPr>
            <p:ph sz="half" idx="2"/>
          </p:nvPr>
        </p:nvSpPr>
        <p:spPr>
          <a:xfrm>
            <a:off x="595993" y="2081213"/>
            <a:ext cx="3275791" cy="3609294"/>
          </a:xfrm>
        </p:spPr>
        <p:txBody>
          <a:bodyPr>
            <a:normAutofit/>
          </a:bodyPr>
          <a:lstStyle/>
          <a:p>
            <a:pPr>
              <a:lnSpc>
                <a:spcPct val="140000"/>
              </a:lnSpc>
              <a:spcBef>
                <a:spcPts val="1200"/>
              </a:spcBef>
            </a:pPr>
            <a:r>
              <a:rPr lang="en-US" sz="1800" baseline="30000" dirty="0"/>
              <a:t>Must be active FOP member in good standing</a:t>
            </a:r>
          </a:p>
          <a:p>
            <a:pPr>
              <a:lnSpc>
                <a:spcPct val="140000"/>
              </a:lnSpc>
              <a:spcBef>
                <a:spcPts val="1200"/>
              </a:spcBef>
            </a:pPr>
            <a:r>
              <a:rPr lang="en-US" sz="1800" baseline="30000" dirty="0"/>
              <a:t>Employment with federal, state or local governmental </a:t>
            </a:r>
            <a:r>
              <a:rPr lang="en-US" sz="1800" b="1" baseline="30000" dirty="0"/>
              <a:t>law enforcement agency</a:t>
            </a:r>
          </a:p>
          <a:p>
            <a:pPr>
              <a:lnSpc>
                <a:spcPct val="140000"/>
              </a:lnSpc>
              <a:spcBef>
                <a:spcPts val="1200"/>
              </a:spcBef>
            </a:pPr>
            <a:r>
              <a:rPr lang="en-US" sz="1800" baseline="30000" dirty="0"/>
              <a:t>FOP associate members who are not eligible to be active members and who are Employed with federal, state or local government </a:t>
            </a:r>
            <a:r>
              <a:rPr lang="en-US" sz="1800" b="1" baseline="30000" dirty="0"/>
              <a:t>law enforcement agency and</a:t>
            </a:r>
            <a:r>
              <a:rPr lang="en-US" sz="1800" baseline="30000" dirty="0"/>
              <a:t> at the Board’s discretion</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14</a:t>
            </a:fld>
            <a:endParaRPr lang="en-US" dirty="0"/>
          </a:p>
        </p:txBody>
      </p:sp>
      <p:cxnSp>
        <p:nvCxnSpPr>
          <p:cNvPr id="5" name="Straight Connector 4"/>
          <p:cNvCxnSpPr/>
          <p:nvPr/>
        </p:nvCxnSpPr>
        <p:spPr>
          <a:xfrm>
            <a:off x="675503" y="1360817"/>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0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B21F-35F0-4EE4-B976-4041E943BD45}"/>
              </a:ext>
            </a:extLst>
          </p:cNvPr>
          <p:cNvSpPr>
            <a:spLocks noGrp="1"/>
          </p:cNvSpPr>
          <p:nvPr>
            <p:ph type="title"/>
          </p:nvPr>
        </p:nvSpPr>
        <p:spPr/>
        <p:txBody>
          <a:bodyPr>
            <a:normAutofit/>
          </a:bodyPr>
          <a:lstStyle/>
          <a:p>
            <a:r>
              <a:rPr lang="en-US" dirty="0"/>
              <a:t>Coverage Effective</a:t>
            </a:r>
          </a:p>
        </p:txBody>
      </p:sp>
      <p:sp>
        <p:nvSpPr>
          <p:cNvPr id="4" name="Content Placeholder 3">
            <a:extLst>
              <a:ext uri="{FF2B5EF4-FFF2-40B4-BE49-F238E27FC236}">
                <a16:creationId xmlns:a16="http://schemas.microsoft.com/office/drawing/2014/main" id="{E492190E-1A76-4CF7-B6EC-EA98118F9BC8}"/>
              </a:ext>
            </a:extLst>
          </p:cNvPr>
          <p:cNvSpPr>
            <a:spLocks noGrp="1"/>
          </p:cNvSpPr>
          <p:nvPr>
            <p:ph sz="half" idx="2"/>
          </p:nvPr>
        </p:nvSpPr>
        <p:spPr>
          <a:xfrm>
            <a:off x="257523" y="2801571"/>
            <a:ext cx="8672468" cy="3171212"/>
          </a:xfrm>
        </p:spPr>
        <p:txBody>
          <a:bodyPr>
            <a:normAutofit/>
          </a:bodyPr>
          <a:lstStyle/>
          <a:p>
            <a:pPr marL="0" indent="0">
              <a:lnSpc>
                <a:spcPct val="150000"/>
              </a:lnSpc>
              <a:buNone/>
            </a:pPr>
            <a:r>
              <a:rPr lang="en-US" sz="1600" dirty="0"/>
              <a:t>Participants can be added to Legal Defense PENDING their National FOP number. </a:t>
            </a:r>
          </a:p>
          <a:p>
            <a:pPr marL="0" indent="0">
              <a:buNone/>
            </a:pPr>
            <a:r>
              <a:rPr lang="en-US" sz="1600" b="1" u="sng" dirty="0"/>
              <a:t>Lodge Groups Enrollment </a:t>
            </a:r>
          </a:p>
          <a:p>
            <a:pPr>
              <a:lnSpc>
                <a:spcPct val="150000"/>
              </a:lnSpc>
            </a:pPr>
            <a:r>
              <a:rPr lang="en-US" sz="1600" dirty="0"/>
              <a:t>When a member is sworn into the Lodge/pays for Legal Defense, immediately add member via client portal, in the FOP ID# field type the word </a:t>
            </a:r>
            <a:r>
              <a:rPr lang="en-US" sz="1600" dirty="0">
                <a:solidFill>
                  <a:srgbClr val="C00000"/>
                </a:solidFill>
              </a:rPr>
              <a:t>PENDING. </a:t>
            </a:r>
          </a:p>
          <a:p>
            <a:pPr marL="0" indent="0">
              <a:lnSpc>
                <a:spcPct val="150000"/>
              </a:lnSpc>
              <a:buNone/>
            </a:pPr>
            <a:r>
              <a:rPr lang="en-US" sz="1600" b="1" u="sng" dirty="0"/>
              <a:t>Individuals</a:t>
            </a:r>
          </a:p>
          <a:p>
            <a:r>
              <a:rPr lang="en-US" sz="1600" dirty="0"/>
              <a:t>Complete online application in the FOP ID# field type the word </a:t>
            </a:r>
            <a:r>
              <a:rPr lang="en-US" sz="1600" dirty="0">
                <a:solidFill>
                  <a:srgbClr val="C00000"/>
                </a:solidFill>
              </a:rPr>
              <a:t>PENDING.</a:t>
            </a:r>
            <a:r>
              <a:rPr lang="en-US" sz="1600" dirty="0"/>
              <a:t> </a:t>
            </a:r>
          </a:p>
          <a:p>
            <a:pPr marL="0" indent="0">
              <a:buNone/>
            </a:pPr>
            <a:endParaRPr lang="en-US" dirty="0"/>
          </a:p>
        </p:txBody>
      </p:sp>
      <p:sp>
        <p:nvSpPr>
          <p:cNvPr id="5" name="TextBox 4">
            <a:extLst>
              <a:ext uri="{FF2B5EF4-FFF2-40B4-BE49-F238E27FC236}">
                <a16:creationId xmlns:a16="http://schemas.microsoft.com/office/drawing/2014/main" id="{19A17B97-E600-421E-9C97-9904DB0F00A9}"/>
              </a:ext>
            </a:extLst>
          </p:cNvPr>
          <p:cNvSpPr txBox="1"/>
          <p:nvPr/>
        </p:nvSpPr>
        <p:spPr>
          <a:xfrm>
            <a:off x="1109544" y="1731613"/>
            <a:ext cx="6762322" cy="738664"/>
          </a:xfrm>
          <a:prstGeom prst="rect">
            <a:avLst/>
          </a:prstGeom>
          <a:noFill/>
        </p:spPr>
        <p:txBody>
          <a:bodyPr wrap="square" rtlCol="0">
            <a:spAutoFit/>
          </a:bodyPr>
          <a:lstStyle/>
          <a:p>
            <a:pPr algn="ctr"/>
            <a:r>
              <a:rPr lang="en-US" sz="1400" b="1" i="1" dirty="0">
                <a:effectLst/>
              </a:rPr>
              <a:t>Coverage effective dates are the first day after the application is approved and payment received by Hylant. Applications not fully and accurately completed may result in ineligibility for, and non-payment of benefits.</a:t>
            </a:r>
            <a:endParaRPr lang="en-US" sz="1400" b="1" i="1" dirty="0"/>
          </a:p>
        </p:txBody>
      </p:sp>
      <p:cxnSp>
        <p:nvCxnSpPr>
          <p:cNvPr id="6" name="Straight Connector 5">
            <a:extLst>
              <a:ext uri="{FF2B5EF4-FFF2-40B4-BE49-F238E27FC236}">
                <a16:creationId xmlns:a16="http://schemas.microsoft.com/office/drawing/2014/main" id="{35845FFA-AB00-4F38-9A84-E2BE68584605}"/>
              </a:ext>
            </a:extLst>
          </p:cNvPr>
          <p:cNvCxnSpPr/>
          <p:nvPr/>
        </p:nvCxnSpPr>
        <p:spPr>
          <a:xfrm>
            <a:off x="699565" y="119198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B21F-35F0-4EE4-B976-4041E943BD45}"/>
              </a:ext>
            </a:extLst>
          </p:cNvPr>
          <p:cNvSpPr>
            <a:spLocks noGrp="1"/>
          </p:cNvSpPr>
          <p:nvPr>
            <p:ph type="title"/>
          </p:nvPr>
        </p:nvSpPr>
        <p:spPr>
          <a:xfrm>
            <a:off x="492421" y="861332"/>
            <a:ext cx="7952014" cy="661307"/>
          </a:xfrm>
        </p:spPr>
        <p:txBody>
          <a:bodyPr>
            <a:normAutofit fontScale="90000"/>
          </a:bodyPr>
          <a:lstStyle/>
          <a:p>
            <a:r>
              <a:rPr lang="en-US" dirty="0"/>
              <a:t>Coverage Effective - Associates</a:t>
            </a:r>
          </a:p>
        </p:txBody>
      </p:sp>
      <p:sp>
        <p:nvSpPr>
          <p:cNvPr id="4" name="Content Placeholder 3">
            <a:extLst>
              <a:ext uri="{FF2B5EF4-FFF2-40B4-BE49-F238E27FC236}">
                <a16:creationId xmlns:a16="http://schemas.microsoft.com/office/drawing/2014/main" id="{E492190E-1A76-4CF7-B6EC-EA98118F9BC8}"/>
              </a:ext>
            </a:extLst>
          </p:cNvPr>
          <p:cNvSpPr>
            <a:spLocks noGrp="1"/>
          </p:cNvSpPr>
          <p:nvPr>
            <p:ph sz="half" idx="2"/>
          </p:nvPr>
        </p:nvSpPr>
        <p:spPr>
          <a:xfrm>
            <a:off x="257523" y="2801571"/>
            <a:ext cx="8672468" cy="3171212"/>
          </a:xfrm>
        </p:spPr>
        <p:txBody>
          <a:bodyPr>
            <a:normAutofit/>
          </a:bodyPr>
          <a:lstStyle/>
          <a:p>
            <a:pPr marL="0" indent="0">
              <a:lnSpc>
                <a:spcPct val="150000"/>
              </a:lnSpc>
              <a:buNone/>
            </a:pPr>
            <a:r>
              <a:rPr lang="en-US" sz="1600" dirty="0"/>
              <a:t>Associate Participants can be added to Legal Defense PENDING their National FOP number. </a:t>
            </a:r>
          </a:p>
          <a:p>
            <a:pPr marL="0" indent="0">
              <a:buNone/>
            </a:pPr>
            <a:r>
              <a:rPr lang="en-US" sz="1600" b="1" u="sng" dirty="0"/>
              <a:t>Lodge Groups Enrollment </a:t>
            </a:r>
          </a:p>
          <a:p>
            <a:pPr>
              <a:lnSpc>
                <a:spcPct val="150000"/>
              </a:lnSpc>
            </a:pPr>
            <a:r>
              <a:rPr lang="en-US" sz="1600" dirty="0"/>
              <a:t>When a member is sworn into the Lodge/pays for Legal Defense, immediately add member via client portal, in the FOP ID# field type the word </a:t>
            </a:r>
            <a:r>
              <a:rPr lang="en-US" sz="1600" dirty="0">
                <a:solidFill>
                  <a:srgbClr val="C00000"/>
                </a:solidFill>
              </a:rPr>
              <a:t>ASSOC. </a:t>
            </a:r>
          </a:p>
          <a:p>
            <a:pPr marL="0" indent="0">
              <a:lnSpc>
                <a:spcPct val="150000"/>
              </a:lnSpc>
              <a:buNone/>
            </a:pPr>
            <a:r>
              <a:rPr lang="en-US" sz="1600" b="1" u="sng" dirty="0"/>
              <a:t>Individuals</a:t>
            </a:r>
          </a:p>
          <a:p>
            <a:r>
              <a:rPr lang="en-US" sz="1600" dirty="0"/>
              <a:t>Complete online application in the FOP ID# field type the word </a:t>
            </a:r>
            <a:r>
              <a:rPr lang="en-US" sz="1600" dirty="0">
                <a:solidFill>
                  <a:srgbClr val="C00000"/>
                </a:solidFill>
              </a:rPr>
              <a:t>ASSOC.</a:t>
            </a:r>
            <a:r>
              <a:rPr lang="en-US" sz="1600" dirty="0"/>
              <a:t> </a:t>
            </a:r>
          </a:p>
          <a:p>
            <a:pPr marL="0" indent="0">
              <a:buNone/>
            </a:pPr>
            <a:endParaRPr lang="en-US" dirty="0"/>
          </a:p>
        </p:txBody>
      </p:sp>
      <p:sp>
        <p:nvSpPr>
          <p:cNvPr id="5" name="TextBox 4">
            <a:extLst>
              <a:ext uri="{FF2B5EF4-FFF2-40B4-BE49-F238E27FC236}">
                <a16:creationId xmlns:a16="http://schemas.microsoft.com/office/drawing/2014/main" id="{19A17B97-E600-421E-9C97-9904DB0F00A9}"/>
              </a:ext>
            </a:extLst>
          </p:cNvPr>
          <p:cNvSpPr txBox="1"/>
          <p:nvPr/>
        </p:nvSpPr>
        <p:spPr>
          <a:xfrm>
            <a:off x="1109544" y="1731613"/>
            <a:ext cx="6762322" cy="738664"/>
          </a:xfrm>
          <a:prstGeom prst="rect">
            <a:avLst/>
          </a:prstGeom>
          <a:noFill/>
        </p:spPr>
        <p:txBody>
          <a:bodyPr wrap="square" rtlCol="0">
            <a:spAutoFit/>
          </a:bodyPr>
          <a:lstStyle/>
          <a:p>
            <a:pPr algn="ctr"/>
            <a:r>
              <a:rPr lang="en-US" sz="1400" b="1" i="1" dirty="0">
                <a:effectLst/>
              </a:rPr>
              <a:t>Coverage effective dates are the first day after the application is approved and payment received by Hylant. Applications not fully and accurately completed may result in ineligibility for, and non-payment of benefits.</a:t>
            </a:r>
            <a:endParaRPr lang="en-US" sz="1400" b="1" i="1" dirty="0"/>
          </a:p>
        </p:txBody>
      </p:sp>
      <p:cxnSp>
        <p:nvCxnSpPr>
          <p:cNvPr id="6" name="Straight Connector 5">
            <a:extLst>
              <a:ext uri="{FF2B5EF4-FFF2-40B4-BE49-F238E27FC236}">
                <a16:creationId xmlns:a16="http://schemas.microsoft.com/office/drawing/2014/main" id="{35845FFA-AB00-4F38-9A84-E2BE68584605}"/>
              </a:ext>
            </a:extLst>
          </p:cNvPr>
          <p:cNvCxnSpPr/>
          <p:nvPr/>
        </p:nvCxnSpPr>
        <p:spPr>
          <a:xfrm>
            <a:off x="623511" y="1443195"/>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770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06" y="212703"/>
            <a:ext cx="6784041" cy="1000180"/>
          </a:xfrm>
        </p:spPr>
        <p:txBody>
          <a:bodyPr>
            <a:normAutofit/>
          </a:bodyPr>
          <a:lstStyle/>
          <a:p>
            <a:r>
              <a:rPr lang="en-US" sz="3200" dirty="0"/>
              <a:t>ANNUAL Enrollment </a:t>
            </a:r>
            <a:r>
              <a:rPr lang="en-US" sz="3200" dirty="0">
                <a:solidFill>
                  <a:schemeClr val="tx1"/>
                </a:solidFill>
              </a:rPr>
              <a:t>&amp; Fees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17</a:t>
            </a:fld>
            <a:endParaRPr lang="en-US" dirty="0"/>
          </a:p>
        </p:txBody>
      </p:sp>
      <p:graphicFrame>
        <p:nvGraphicFramePr>
          <p:cNvPr id="10" name="Content Placeholder 8">
            <a:extLst>
              <a:ext uri="{FF2B5EF4-FFF2-40B4-BE49-F238E27FC236}">
                <a16:creationId xmlns:a16="http://schemas.microsoft.com/office/drawing/2014/main" id="{96A52CB2-1346-49A5-8BAD-BAD4EB66E950}"/>
              </a:ext>
            </a:extLst>
          </p:cNvPr>
          <p:cNvGraphicFramePr>
            <a:graphicFrameLocks/>
          </p:cNvGraphicFramePr>
          <p:nvPr>
            <p:extLst>
              <p:ext uri="{D42A27DB-BD31-4B8C-83A1-F6EECF244321}">
                <p14:modId xmlns:p14="http://schemas.microsoft.com/office/powerpoint/2010/main" val="3895417339"/>
              </p:ext>
            </p:extLst>
          </p:nvPr>
        </p:nvGraphicFramePr>
        <p:xfrm>
          <a:off x="316006" y="1758732"/>
          <a:ext cx="8129351" cy="4282144"/>
        </p:xfrm>
        <a:graphic>
          <a:graphicData uri="http://schemas.openxmlformats.org/drawingml/2006/table">
            <a:tbl>
              <a:tblPr>
                <a:tableStyleId>{2D5ABB26-0587-4C30-8999-92F81FD0307C}</a:tableStyleId>
              </a:tblPr>
              <a:tblGrid>
                <a:gridCol w="2299404">
                  <a:extLst>
                    <a:ext uri="{9D8B030D-6E8A-4147-A177-3AD203B41FA5}">
                      <a16:colId xmlns:a16="http://schemas.microsoft.com/office/drawing/2014/main" val="20000"/>
                    </a:ext>
                  </a:extLst>
                </a:gridCol>
                <a:gridCol w="4459115">
                  <a:extLst>
                    <a:ext uri="{9D8B030D-6E8A-4147-A177-3AD203B41FA5}">
                      <a16:colId xmlns:a16="http://schemas.microsoft.com/office/drawing/2014/main" val="20001"/>
                    </a:ext>
                  </a:extLst>
                </a:gridCol>
                <a:gridCol w="1370832">
                  <a:extLst>
                    <a:ext uri="{9D8B030D-6E8A-4147-A177-3AD203B41FA5}">
                      <a16:colId xmlns:a16="http://schemas.microsoft.com/office/drawing/2014/main" val="20002"/>
                    </a:ext>
                  </a:extLst>
                </a:gridCol>
              </a:tblGrid>
              <a:tr h="403547">
                <a:tc>
                  <a:txBody>
                    <a:bodyPr/>
                    <a:lstStyle/>
                    <a:p>
                      <a:pPr marL="0" marR="0" lvl="0" indent="0" algn="l" defTabSz="914400" rtl="0" eaLnBrk="1" fontAlgn="auto" latinLnBrk="0" hangingPunct="1">
                        <a:lnSpc>
                          <a:spcPct val="200000"/>
                        </a:lnSpc>
                        <a:spcBef>
                          <a:spcPts val="60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Group Rates</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Full Coverage – Administrative, Civil and Criminal</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$ 324.00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446503">
                <a:tc>
                  <a:txBody>
                    <a:bodyPr/>
                    <a:lstStyle/>
                    <a:p>
                      <a:endParaRPr lang="en-US" dirty="0"/>
                    </a:p>
                  </a:txBody>
                  <a:tcPr>
                    <a:lnT w="1905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Two Coverages – Civil and Criminal together</a:t>
                      </a:r>
                    </a:p>
                  </a:txBody>
                  <a:tcPr marL="27432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72.00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307123">
                <a:tc>
                  <a:txBody>
                    <a:bodyPr/>
                    <a:lstStyle/>
                    <a:p>
                      <a:pPr>
                        <a:lnSpc>
                          <a:spcPct val="100000"/>
                        </a:lnSpc>
                      </a:pPr>
                      <a:endParaRPr lang="en-US" sz="14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ct val="100000"/>
                        </a:lnSpc>
                      </a:pPr>
                      <a:endParaRPr lang="en-US" sz="110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400" b="1" dirty="0">
                        <a:solidFill>
                          <a:schemeClr val="accent2"/>
                        </a:solidFill>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528058">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Individual Rates</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Full Coverage – Administrative, Civil and Criminal</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$ 324.00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406960">
                <a:tc>
                  <a:txBody>
                    <a:bodyPr/>
                    <a:lstStyle/>
                    <a:p>
                      <a:endParaRPr lang="en-US" dirty="0"/>
                    </a:p>
                  </a:txBody>
                  <a:tcPr>
                    <a:lnT w="1905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Two Coverages – Civil and Criminal together</a:t>
                      </a:r>
                    </a:p>
                  </a:txBody>
                  <a:tcPr marL="27432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72.00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307123">
                <a:tc>
                  <a:txBody>
                    <a:bodyPr/>
                    <a:lstStyle/>
                    <a:p>
                      <a:pPr>
                        <a:lnSpc>
                          <a:spcPct val="100000"/>
                        </a:lnSpc>
                      </a:pPr>
                      <a:endParaRPr lang="en-US" sz="14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ct val="100000"/>
                        </a:lnSpc>
                      </a:pPr>
                      <a:endParaRPr lang="en-US" sz="110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400" b="1" dirty="0">
                        <a:solidFill>
                          <a:schemeClr val="accent2"/>
                        </a:solidFill>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528058">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Payment Options</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Group – Annual, Semi-Annual, and Quarterly</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3"/>
                    </a:solidFill>
                  </a:tcPr>
                </a:tc>
                <a:tc>
                  <a:txBody>
                    <a:bodyPr/>
                    <a:lstStyle/>
                    <a:p>
                      <a:pPr>
                        <a:lnSpc>
                          <a:spcPct val="100000"/>
                        </a:lnSpc>
                      </a:pPr>
                      <a:endParaRPr lang="en-US" b="1" dirty="0">
                        <a:solidFill>
                          <a:schemeClr val="accent2"/>
                        </a:solidFill>
                      </a:endParaRP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r h="403547">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Individual – Annual and Semi-Annual</a:t>
                      </a:r>
                    </a:p>
                  </a:txBody>
                  <a:tcPr marL="27432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nSpc>
                          <a:spcPct val="100000"/>
                        </a:lnSpc>
                      </a:pPr>
                      <a:endParaRPr lang="en-US" b="1" dirty="0">
                        <a:solidFill>
                          <a:schemeClr val="accent2"/>
                        </a:solidFill>
                      </a:endParaRPr>
                    </a:p>
                  </a:txBody>
                  <a:tcPr marL="274320" marR="0" marT="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r h="276410">
                <a:tc>
                  <a:txBody>
                    <a:bodyPr/>
                    <a:lstStyle/>
                    <a:p>
                      <a:pPr>
                        <a:lnSpc>
                          <a:spcPct val="100000"/>
                        </a:lnSpc>
                      </a:pPr>
                      <a:endParaRPr lang="en-US" sz="12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05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200" b="1" dirty="0">
                        <a:solidFill>
                          <a:schemeClr val="accent2"/>
                        </a:solidFill>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444441">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Retired Concealed Carry Coverage </a:t>
                      </a:r>
                      <a:endParaRPr lang="en-US" sz="1800" b="0" i="0" u="none" strike="noStrike" kern="1200" cap="none" baseline="30000" dirty="0">
                        <a:solidFill>
                          <a:schemeClr val="bg1"/>
                        </a:solidFill>
                        <a:latin typeface="+mn-lt"/>
                        <a:ea typeface="+mn-ea"/>
                        <a:cs typeface="+mn-cs"/>
                      </a:endParaRP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nSpc>
                          <a:spcPct val="100000"/>
                        </a:lnSpc>
                      </a:pPr>
                      <a:r>
                        <a:rPr lang="en-US" sz="1400" dirty="0">
                          <a:solidFill>
                            <a:schemeClr val="tx1"/>
                          </a:solidFill>
                        </a:rPr>
                        <a:t>Total Annual Cost – Civil and Criminal </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$ 75.00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9"/>
                  </a:ext>
                </a:extLst>
              </a:tr>
            </a:tbl>
          </a:graphicData>
        </a:graphic>
      </p:graphicFrame>
      <p:graphicFrame>
        <p:nvGraphicFramePr>
          <p:cNvPr id="11" name="Table 10">
            <a:extLst>
              <a:ext uri="{FF2B5EF4-FFF2-40B4-BE49-F238E27FC236}">
                <a16:creationId xmlns:a16="http://schemas.microsoft.com/office/drawing/2014/main" id="{0DB023BF-9DBF-4EC8-A38B-239332D5ABBD}"/>
              </a:ext>
            </a:extLst>
          </p:cNvPr>
          <p:cNvGraphicFramePr>
            <a:graphicFrameLocks noGrp="1"/>
          </p:cNvGraphicFramePr>
          <p:nvPr>
            <p:extLst>
              <p:ext uri="{D42A27DB-BD31-4B8C-83A1-F6EECF244321}">
                <p14:modId xmlns:p14="http://schemas.microsoft.com/office/powerpoint/2010/main" val="2745141116"/>
              </p:ext>
            </p:extLst>
          </p:nvPr>
        </p:nvGraphicFramePr>
        <p:xfrm>
          <a:off x="7100047" y="1368439"/>
          <a:ext cx="1345309" cy="390293"/>
        </p:xfrm>
        <a:graphic>
          <a:graphicData uri="http://schemas.openxmlformats.org/drawingml/2006/table">
            <a:tbl>
              <a:tblPr firstRow="1" bandRow="1">
                <a:tableStyleId>{5C22544A-7EE6-4342-B048-85BDC9FD1C3A}</a:tableStyleId>
              </a:tblPr>
              <a:tblGrid>
                <a:gridCol w="1345309">
                  <a:extLst>
                    <a:ext uri="{9D8B030D-6E8A-4147-A177-3AD203B41FA5}">
                      <a16:colId xmlns:a16="http://schemas.microsoft.com/office/drawing/2014/main" val="3853275384"/>
                    </a:ext>
                  </a:extLst>
                </a:gridCol>
              </a:tblGrid>
              <a:tr h="390293">
                <a:tc>
                  <a:txBody>
                    <a:bodyPr/>
                    <a:lstStyle/>
                    <a:p>
                      <a:pPr algn="ctr">
                        <a:lnSpc>
                          <a:spcPct val="150000"/>
                        </a:lnSpc>
                      </a:pPr>
                      <a:r>
                        <a:rPr lang="en-US" sz="1200" dirty="0">
                          <a:solidFill>
                            <a:schemeClr val="accent5"/>
                          </a:solidFill>
                        </a:rPr>
                        <a:t>Per Member</a:t>
                      </a:r>
                    </a:p>
                  </a:txBody>
                  <a:tcPr anchor="ctr">
                    <a:solidFill>
                      <a:schemeClr val="tx1">
                        <a:lumMod val="20000"/>
                        <a:lumOff val="80000"/>
                      </a:schemeClr>
                    </a:solidFill>
                  </a:tcPr>
                </a:tc>
                <a:extLst>
                  <a:ext uri="{0D108BD9-81ED-4DB2-BD59-A6C34878D82A}">
                    <a16:rowId xmlns:a16="http://schemas.microsoft.com/office/drawing/2014/main" val="615887891"/>
                  </a:ext>
                </a:extLst>
              </a:tr>
            </a:tbl>
          </a:graphicData>
        </a:graphic>
      </p:graphicFrame>
    </p:spTree>
    <p:extLst>
      <p:ext uri="{BB962C8B-B14F-4D97-AF65-F5344CB8AC3E}">
        <p14:creationId xmlns:p14="http://schemas.microsoft.com/office/powerpoint/2010/main" val="3896327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538437"/>
          </a:xfrm>
        </p:spPr>
        <p:txBody>
          <a:bodyPr>
            <a:normAutofit/>
          </a:bodyPr>
          <a:lstStyle/>
          <a:p>
            <a:r>
              <a:rPr lang="en-US" dirty="0">
                <a:solidFill>
                  <a:schemeClr val="tx1"/>
                </a:solidFill>
              </a:rPr>
              <a:t>Group/Lodge</a:t>
            </a:r>
            <a:br>
              <a:rPr lang="en-US" dirty="0"/>
            </a:br>
            <a:r>
              <a:rPr lang="en-US" dirty="0"/>
              <a:t>Management</a:t>
            </a:r>
            <a:br>
              <a:rPr lang="en-US" dirty="0">
                <a:solidFill>
                  <a:schemeClr val="tx1"/>
                </a:solidFill>
              </a:rPr>
            </a:b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18</a:t>
            </a:fld>
            <a:endParaRPr lang="en-US" dirty="0"/>
          </a:p>
        </p:txBody>
      </p:sp>
      <p:cxnSp>
        <p:nvCxnSpPr>
          <p:cNvPr id="8" name="Straight Connector 7"/>
          <p:cNvCxnSpPr/>
          <p:nvPr/>
        </p:nvCxnSpPr>
        <p:spPr>
          <a:xfrm>
            <a:off x="675503" y="187822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2"/>
          </p:nvPr>
        </p:nvSpPr>
        <p:spPr>
          <a:xfrm>
            <a:off x="595994" y="2306594"/>
            <a:ext cx="3415834" cy="2380737"/>
          </a:xfrm>
        </p:spPr>
        <p:txBody>
          <a:bodyPr>
            <a:normAutofit/>
          </a:bodyPr>
          <a:lstStyle/>
          <a:p>
            <a:pPr marL="0" indent="0">
              <a:lnSpc>
                <a:spcPct val="140000"/>
              </a:lnSpc>
              <a:spcBef>
                <a:spcPts val="1200"/>
              </a:spcBef>
              <a:buNone/>
            </a:pPr>
            <a:r>
              <a:rPr lang="en-US" b="1" baseline="30000" dirty="0"/>
              <a:t>Client Portal Access – Groups/Lodges</a:t>
            </a:r>
          </a:p>
          <a:p>
            <a:pPr marL="365760">
              <a:lnSpc>
                <a:spcPct val="140000"/>
              </a:lnSpc>
              <a:spcBef>
                <a:spcPts val="1200"/>
              </a:spcBef>
            </a:pPr>
            <a:r>
              <a:rPr lang="en-US" baseline="30000" dirty="0"/>
              <a:t>Add, delete and edit group’s participation roster</a:t>
            </a:r>
          </a:p>
          <a:p>
            <a:pPr marL="365760">
              <a:lnSpc>
                <a:spcPct val="140000"/>
              </a:lnSpc>
              <a:spcBef>
                <a:spcPts val="1200"/>
              </a:spcBef>
            </a:pPr>
            <a:r>
              <a:rPr lang="en-US" baseline="30000" dirty="0"/>
              <a:t>View account statement</a:t>
            </a:r>
          </a:p>
          <a:p>
            <a:pPr marL="365760">
              <a:lnSpc>
                <a:spcPct val="140000"/>
              </a:lnSpc>
              <a:spcBef>
                <a:spcPts val="1200"/>
              </a:spcBef>
            </a:pPr>
            <a:r>
              <a:rPr lang="en-US" baseline="30000" dirty="0"/>
              <a:t>Update contact information for group/lodge</a:t>
            </a:r>
          </a:p>
        </p:txBody>
      </p:sp>
      <p:sp>
        <p:nvSpPr>
          <p:cNvPr id="2" name="TextBox 1"/>
          <p:cNvSpPr txBox="1"/>
          <p:nvPr/>
        </p:nvSpPr>
        <p:spPr>
          <a:xfrm>
            <a:off x="563336" y="4788885"/>
            <a:ext cx="6908383" cy="612155"/>
          </a:xfrm>
          <a:prstGeom prst="rect">
            <a:avLst/>
          </a:prstGeom>
          <a:noFill/>
        </p:spPr>
        <p:txBody>
          <a:bodyPr wrap="square" rtlCol="0">
            <a:spAutoFit/>
          </a:bodyPr>
          <a:lstStyle/>
          <a:p>
            <a:pPr>
              <a:lnSpc>
                <a:spcPct val="150000"/>
              </a:lnSpc>
            </a:pPr>
            <a:r>
              <a:rPr lang="en-US" b="1" baseline="30000" dirty="0">
                <a:solidFill>
                  <a:schemeClr val="accent2"/>
                </a:solidFill>
              </a:rPr>
              <a:t>Group/Lodge Officer/Primary Representative: Call 1-800-341-6038 for more information about enrolling in these benefits</a:t>
            </a:r>
            <a:endParaRPr lang="en-US" baseline="30000" dirty="0"/>
          </a:p>
        </p:txBody>
      </p:sp>
      <p:sp>
        <p:nvSpPr>
          <p:cNvPr id="9" name="Content Placeholder 2"/>
          <p:cNvSpPr>
            <a:spLocks noGrp="1"/>
          </p:cNvSpPr>
          <p:nvPr>
            <p:ph sz="half" idx="2"/>
          </p:nvPr>
        </p:nvSpPr>
        <p:spPr>
          <a:xfrm>
            <a:off x="4681957" y="2306593"/>
            <a:ext cx="3415834" cy="2380737"/>
          </a:xfrm>
        </p:spPr>
        <p:txBody>
          <a:bodyPr>
            <a:normAutofit/>
          </a:bodyPr>
          <a:lstStyle/>
          <a:p>
            <a:pPr marL="0" indent="0">
              <a:lnSpc>
                <a:spcPct val="140000"/>
              </a:lnSpc>
              <a:spcBef>
                <a:spcPts val="1200"/>
              </a:spcBef>
              <a:buNone/>
            </a:pPr>
            <a:r>
              <a:rPr lang="en-US" b="1" baseline="30000" dirty="0"/>
              <a:t>ACH Payment Option</a:t>
            </a:r>
          </a:p>
          <a:p>
            <a:pPr marL="365760">
              <a:lnSpc>
                <a:spcPct val="140000"/>
              </a:lnSpc>
              <a:spcBef>
                <a:spcPts val="1200"/>
              </a:spcBef>
            </a:pPr>
            <a:r>
              <a:rPr lang="en-US" baseline="30000" dirty="0"/>
              <a:t>No cost to enroll</a:t>
            </a:r>
          </a:p>
          <a:p>
            <a:pPr marL="365760">
              <a:lnSpc>
                <a:spcPct val="140000"/>
              </a:lnSpc>
              <a:spcBef>
                <a:spcPts val="1200"/>
              </a:spcBef>
            </a:pPr>
            <a:r>
              <a:rPr lang="en-US" baseline="30000" dirty="0"/>
              <a:t>Ease of use for payments</a:t>
            </a:r>
          </a:p>
          <a:p>
            <a:pPr marL="365760">
              <a:lnSpc>
                <a:spcPct val="140000"/>
              </a:lnSpc>
              <a:spcBef>
                <a:spcPts val="1200"/>
              </a:spcBef>
            </a:pPr>
            <a:r>
              <a:rPr lang="en-US" baseline="30000" dirty="0"/>
              <a:t>Avoid unintentional lapse in coverage</a:t>
            </a:r>
          </a:p>
        </p:txBody>
      </p:sp>
    </p:spTree>
    <p:extLst>
      <p:ext uri="{BB962C8B-B14F-4D97-AF65-F5344CB8AC3E}">
        <p14:creationId xmlns:p14="http://schemas.microsoft.com/office/powerpoint/2010/main" val="331737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9249-8CBF-4156-BD16-B8D92FF57E1E}"/>
              </a:ext>
            </a:extLst>
          </p:cNvPr>
          <p:cNvSpPr>
            <a:spLocks noGrp="1"/>
          </p:cNvSpPr>
          <p:nvPr>
            <p:ph type="title"/>
          </p:nvPr>
        </p:nvSpPr>
        <p:spPr/>
        <p:txBody>
          <a:bodyPr>
            <a:normAutofit/>
          </a:bodyPr>
          <a:lstStyle/>
          <a:p>
            <a:r>
              <a:rPr lang="en-US" dirty="0"/>
              <a:t>Client Portal – Groups</a:t>
            </a:r>
          </a:p>
        </p:txBody>
      </p:sp>
      <p:sp>
        <p:nvSpPr>
          <p:cNvPr id="3" name="Content Placeholder 2">
            <a:extLst>
              <a:ext uri="{FF2B5EF4-FFF2-40B4-BE49-F238E27FC236}">
                <a16:creationId xmlns:a16="http://schemas.microsoft.com/office/drawing/2014/main" id="{9585CEC8-C42F-4E20-8D8B-AAD1B9B82064}"/>
              </a:ext>
            </a:extLst>
          </p:cNvPr>
          <p:cNvSpPr>
            <a:spLocks noGrp="1"/>
          </p:cNvSpPr>
          <p:nvPr>
            <p:ph sz="half" idx="1"/>
          </p:nvPr>
        </p:nvSpPr>
        <p:spPr>
          <a:xfrm>
            <a:off x="563336" y="1503946"/>
            <a:ext cx="3951514" cy="4908883"/>
          </a:xfrm>
        </p:spPr>
        <p:txBody>
          <a:bodyPr>
            <a:normAutofit/>
          </a:bodyPr>
          <a:lstStyle/>
          <a:p>
            <a:pPr marL="0" indent="0">
              <a:buNone/>
            </a:pPr>
            <a:r>
              <a:rPr lang="en-US" sz="1800" u="sng"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Lodge Groups </a:t>
            </a:r>
          </a:p>
          <a:p>
            <a:r>
              <a:rPr lang="en-US" sz="1800"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Improve efficiency, functionality, and management of your Legal Defense Plan. </a:t>
            </a:r>
          </a:p>
          <a:p>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Conveniently make changes online at anytime.</a:t>
            </a:r>
          </a:p>
          <a:p>
            <a:r>
              <a:rPr lang="en-US" sz="1800"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Easily add/remove members and </a:t>
            </a: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update personal contact information, view memberships. </a:t>
            </a:r>
          </a:p>
          <a:p>
            <a:pPr lvl="1">
              <a:buFont typeface="Wingdings" panose="05000000000000000000" pitchFamily="2" charset="2"/>
              <a:buChar char="Ø"/>
            </a:pP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View prior payment history. </a:t>
            </a:r>
          </a:p>
          <a:p>
            <a:pPr lvl="1">
              <a:buFont typeface="Wingdings" panose="05000000000000000000" pitchFamily="2" charset="2"/>
              <a:buChar char="Ø"/>
            </a:pPr>
            <a:r>
              <a:rPr lang="en-US"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Lodge Directory </a:t>
            </a:r>
          </a:p>
          <a:p>
            <a:pPr lvl="1">
              <a:buFont typeface="Wingdings" panose="05000000000000000000" pitchFamily="2" charset="2"/>
              <a:buChar char="Ø"/>
            </a:pP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O</a:t>
            </a:r>
            <a:r>
              <a:rPr lang="en-US"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nline bill pay. </a:t>
            </a:r>
            <a:endPar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endParaRPr>
          </a:p>
          <a:p>
            <a:pPr lvl="1">
              <a:buFont typeface="Wingdings" panose="05000000000000000000" pitchFamily="2" charset="2"/>
              <a:buChar char="Ø"/>
            </a:pPr>
            <a:r>
              <a:rPr lang="en-US"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Electronic notifications</a:t>
            </a: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 </a:t>
            </a:r>
            <a:endParaRPr lang="en-US"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dirty="0"/>
              <a:t>Ability to add more than one Lodge Administrator to the account. </a:t>
            </a:r>
          </a:p>
        </p:txBody>
      </p:sp>
      <p:pic>
        <p:nvPicPr>
          <p:cNvPr id="6" name="Content Placeholder 5" descr="Graphical user interface&#10;&#10;Description automatically generated">
            <a:extLst>
              <a:ext uri="{FF2B5EF4-FFF2-40B4-BE49-F238E27FC236}">
                <a16:creationId xmlns:a16="http://schemas.microsoft.com/office/drawing/2014/main" id="{671879DE-4EBD-4925-84FF-65EBC12090F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669" t="21688" r="2669" b="10934"/>
          <a:stretch/>
        </p:blipFill>
        <p:spPr>
          <a:xfrm>
            <a:off x="4629150" y="2646944"/>
            <a:ext cx="4114800" cy="2662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19DAAAD7-9D69-4984-96C1-74497B62F4AD}"/>
              </a:ext>
            </a:extLst>
          </p:cNvPr>
          <p:cNvCxnSpPr/>
          <p:nvPr/>
        </p:nvCxnSpPr>
        <p:spPr>
          <a:xfrm>
            <a:off x="687535" y="1194259"/>
            <a:ext cx="972065" cy="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76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650789"/>
            <a:ext cx="3445328" cy="757881"/>
          </a:xfrm>
        </p:spPr>
        <p:txBody>
          <a:bodyPr>
            <a:normAutofit/>
          </a:bodyPr>
          <a:lstStyle/>
          <a:p>
            <a:r>
              <a:rPr lang="en-US" dirty="0"/>
              <a:t>Contents</a:t>
            </a:r>
          </a:p>
        </p:txBody>
      </p:sp>
      <p:sp>
        <p:nvSpPr>
          <p:cNvPr id="4" name="TextBox 3"/>
          <p:cNvSpPr txBox="1"/>
          <p:nvPr/>
        </p:nvSpPr>
        <p:spPr>
          <a:xfrm>
            <a:off x="5173362" y="2059463"/>
            <a:ext cx="3252180" cy="3108543"/>
          </a:xfrm>
          <a:prstGeom prst="rect">
            <a:avLst/>
          </a:prstGeom>
          <a:noFill/>
        </p:spPr>
        <p:txBody>
          <a:bodyPr wrap="square" rtlCol="0">
            <a:spAutoFit/>
          </a:bodyPr>
          <a:lstStyle/>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Meet The Team</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Strong History</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Coverages</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Key Points</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Questions</a:t>
            </a:r>
            <a:br>
              <a:rPr lang="en-US" sz="2400" baseline="30000" dirty="0">
                <a:solidFill>
                  <a:schemeClr val="bg1"/>
                </a:solidFill>
              </a:rPr>
            </a:br>
            <a:endParaRPr lang="en-US" sz="2400" dirty="0">
              <a:solidFill>
                <a:schemeClr val="bg1"/>
              </a:solidFill>
            </a:endParaRPr>
          </a:p>
        </p:txBody>
      </p:sp>
      <p:cxnSp>
        <p:nvCxnSpPr>
          <p:cNvPr id="5" name="Straight Connector 4"/>
          <p:cNvCxnSpPr/>
          <p:nvPr/>
        </p:nvCxnSpPr>
        <p:spPr>
          <a:xfrm>
            <a:off x="5086351" y="1485896"/>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07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84A4-90D5-404A-81E2-E23D5B0CF132}"/>
              </a:ext>
            </a:extLst>
          </p:cNvPr>
          <p:cNvSpPr>
            <a:spLocks noGrp="1"/>
          </p:cNvSpPr>
          <p:nvPr>
            <p:ph type="title"/>
          </p:nvPr>
        </p:nvSpPr>
        <p:spPr/>
        <p:txBody>
          <a:bodyPr/>
          <a:lstStyle/>
          <a:p>
            <a:r>
              <a:rPr lang="en-US" dirty="0"/>
              <a:t>Client Portal - Individual</a:t>
            </a:r>
          </a:p>
        </p:txBody>
      </p:sp>
      <p:pic>
        <p:nvPicPr>
          <p:cNvPr id="6" name="Content Placeholder 5" descr="Graphical user interface&#10;&#10;Description automatically generated">
            <a:extLst>
              <a:ext uri="{FF2B5EF4-FFF2-40B4-BE49-F238E27FC236}">
                <a16:creationId xmlns:a16="http://schemas.microsoft.com/office/drawing/2014/main" id="{3D343F76-AA5C-4025-9AC0-556D481C4B1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357" t="15284" r="5556" b="14785"/>
          <a:stretch/>
        </p:blipFill>
        <p:spPr>
          <a:xfrm>
            <a:off x="4539344" y="2334126"/>
            <a:ext cx="3792018" cy="2651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a:extLst>
              <a:ext uri="{FF2B5EF4-FFF2-40B4-BE49-F238E27FC236}">
                <a16:creationId xmlns:a16="http://schemas.microsoft.com/office/drawing/2014/main" id="{AE490554-EB40-4C42-9DF6-C406C995691F}"/>
              </a:ext>
            </a:extLst>
          </p:cNvPr>
          <p:cNvSpPr>
            <a:spLocks noGrp="1"/>
          </p:cNvSpPr>
          <p:nvPr>
            <p:ph sz="half" idx="2"/>
          </p:nvPr>
        </p:nvSpPr>
        <p:spPr>
          <a:xfrm>
            <a:off x="353871" y="1987126"/>
            <a:ext cx="3951514" cy="4021592"/>
          </a:xfrm>
        </p:spPr>
        <p:txBody>
          <a:bodyPr/>
          <a:lstStyle/>
          <a:p>
            <a:pPr marL="0" indent="0">
              <a:buNone/>
            </a:pPr>
            <a:r>
              <a:rPr lang="en-US" u="sng" dirty="0"/>
              <a:t>Individual Participants</a:t>
            </a:r>
          </a:p>
          <a:p>
            <a:r>
              <a:rPr lang="en-US" dirty="0"/>
              <a:t>To enroll, sign up online. </a:t>
            </a:r>
          </a:p>
          <a:p>
            <a:r>
              <a:rPr lang="en-US" dirty="0"/>
              <a:t>Conveniently update personal contact information at anytime.</a:t>
            </a:r>
          </a:p>
          <a:p>
            <a:r>
              <a:rPr lang="en-US" dirty="0"/>
              <a:t>View membership, coverage type/effective day. </a:t>
            </a:r>
          </a:p>
          <a:p>
            <a:r>
              <a:rPr lang="en-US" dirty="0"/>
              <a:t>Electronic notifications.</a:t>
            </a:r>
          </a:p>
          <a:p>
            <a:r>
              <a:rPr lang="en-US" dirty="0"/>
              <a:t>Online bill pay. </a:t>
            </a:r>
          </a:p>
          <a:p>
            <a:r>
              <a:rPr lang="en-US" dirty="0"/>
              <a:t>View previous payment and order history. </a:t>
            </a:r>
          </a:p>
          <a:p>
            <a:endParaRPr lang="en-US" dirty="0"/>
          </a:p>
          <a:p>
            <a:endParaRPr lang="en-US" dirty="0"/>
          </a:p>
        </p:txBody>
      </p:sp>
      <p:cxnSp>
        <p:nvCxnSpPr>
          <p:cNvPr id="7" name="Straight Connector 6">
            <a:extLst>
              <a:ext uri="{FF2B5EF4-FFF2-40B4-BE49-F238E27FC236}">
                <a16:creationId xmlns:a16="http://schemas.microsoft.com/office/drawing/2014/main" id="{C8D4D7A4-3413-4522-B9EB-A7006167B16C}"/>
              </a:ext>
            </a:extLst>
          </p:cNvPr>
          <p:cNvCxnSpPr/>
          <p:nvPr/>
        </p:nvCxnSpPr>
        <p:spPr>
          <a:xfrm>
            <a:off x="663472" y="1191986"/>
            <a:ext cx="972065" cy="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835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869D5-89C8-40DD-8E86-B1ACF53BD6E2}"/>
              </a:ext>
            </a:extLst>
          </p:cNvPr>
          <p:cNvSpPr>
            <a:spLocks noGrp="1"/>
          </p:cNvSpPr>
          <p:nvPr>
            <p:ph idx="1"/>
          </p:nvPr>
        </p:nvSpPr>
        <p:spPr>
          <a:xfrm>
            <a:off x="563336" y="2155370"/>
            <a:ext cx="7952014" cy="2955246"/>
          </a:xfrm>
        </p:spPr>
        <p:txBody>
          <a:bodyPr>
            <a:normAutofit lnSpcReduction="10000"/>
          </a:bodyPr>
          <a:lstStyle/>
          <a:p>
            <a:r>
              <a:rPr lang="en-US" dirty="0"/>
              <a:t>Up to date and accurate rosters – Imperative </a:t>
            </a:r>
          </a:p>
          <a:p>
            <a:pPr marL="0" indent="0">
              <a:buNone/>
            </a:pPr>
            <a:endParaRPr lang="en-US" dirty="0"/>
          </a:p>
          <a:p>
            <a:r>
              <a:rPr lang="en-US" dirty="0"/>
              <a:t>Pending New FOP Memberships – Timing </a:t>
            </a:r>
          </a:p>
          <a:p>
            <a:endParaRPr lang="en-US" dirty="0"/>
          </a:p>
          <a:p>
            <a:r>
              <a:rPr lang="en-US" dirty="0"/>
              <a:t>Backdating Requests – Process and Fees</a:t>
            </a:r>
          </a:p>
          <a:p>
            <a:endParaRPr lang="en-US" dirty="0"/>
          </a:p>
          <a:p>
            <a:r>
              <a:rPr lang="en-US" dirty="0"/>
              <a:t>Change In Lodge Leadership</a:t>
            </a:r>
          </a:p>
          <a:p>
            <a:pPr marL="0" indent="0">
              <a:buNone/>
            </a:pPr>
            <a:r>
              <a:rPr lang="en-US" dirty="0"/>
              <a:t> </a:t>
            </a:r>
          </a:p>
          <a:p>
            <a:endParaRPr lang="en-US" sz="2400" dirty="0"/>
          </a:p>
          <a:p>
            <a:endParaRPr lang="en-US" sz="2400" dirty="0"/>
          </a:p>
          <a:p>
            <a:endParaRPr lang="en-US" dirty="0"/>
          </a:p>
          <a:p>
            <a:pPr marL="0" indent="0">
              <a:buNone/>
            </a:pPr>
            <a:endParaRPr lang="en-US" dirty="0"/>
          </a:p>
        </p:txBody>
      </p:sp>
      <p:sp>
        <p:nvSpPr>
          <p:cNvPr id="5" name="Title 4">
            <a:extLst>
              <a:ext uri="{FF2B5EF4-FFF2-40B4-BE49-F238E27FC236}">
                <a16:creationId xmlns:a16="http://schemas.microsoft.com/office/drawing/2014/main" id="{522BD5D3-A536-47F4-B6EB-093392000738}"/>
              </a:ext>
            </a:extLst>
          </p:cNvPr>
          <p:cNvSpPr>
            <a:spLocks noGrp="1"/>
          </p:cNvSpPr>
          <p:nvPr>
            <p:ph type="title"/>
          </p:nvPr>
        </p:nvSpPr>
        <p:spPr/>
        <p:txBody>
          <a:bodyPr>
            <a:normAutofit fontScale="90000"/>
          </a:bodyPr>
          <a:lstStyle/>
          <a:p>
            <a:r>
              <a:rPr lang="en-US" dirty="0"/>
              <a:t>Lodge Administrator  </a:t>
            </a:r>
            <a:br>
              <a:rPr lang="en-US" dirty="0"/>
            </a:br>
            <a:r>
              <a:rPr lang="en-US" dirty="0">
                <a:solidFill>
                  <a:schemeClr val="tx1"/>
                </a:solidFill>
              </a:rPr>
              <a:t>Responsibilities </a:t>
            </a:r>
            <a:endParaRPr lang="en-US" dirty="0"/>
          </a:p>
        </p:txBody>
      </p:sp>
      <p:cxnSp>
        <p:nvCxnSpPr>
          <p:cNvPr id="6" name="Straight Connector 5">
            <a:extLst>
              <a:ext uri="{FF2B5EF4-FFF2-40B4-BE49-F238E27FC236}">
                <a16:creationId xmlns:a16="http://schemas.microsoft.com/office/drawing/2014/main" id="{67C5A323-A96A-4B50-8DB7-0EC55AB5593D}"/>
              </a:ext>
            </a:extLst>
          </p:cNvPr>
          <p:cNvCxnSpPr/>
          <p:nvPr/>
        </p:nvCxnSpPr>
        <p:spPr>
          <a:xfrm>
            <a:off x="675503" y="1439720"/>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42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4" y="411734"/>
            <a:ext cx="3950843" cy="1479681"/>
          </a:xfrm>
        </p:spPr>
        <p:txBody>
          <a:bodyPr>
            <a:normAutofit fontScale="90000"/>
          </a:bodyPr>
          <a:lstStyle/>
          <a:p>
            <a:r>
              <a:rPr lang="en-US" dirty="0">
                <a:solidFill>
                  <a:schemeClr val="accent4"/>
                </a:solidFill>
              </a:rPr>
              <a:t>FOP Legal Plan</a:t>
            </a:r>
            <a:br>
              <a:rPr lang="en-US" dirty="0"/>
            </a:br>
            <a:r>
              <a:rPr lang="en-US" dirty="0"/>
              <a:t>Summary </a:t>
            </a:r>
          </a:p>
        </p:txBody>
      </p:sp>
      <p:cxnSp>
        <p:nvCxnSpPr>
          <p:cNvPr id="5" name="Straight Connector 4"/>
          <p:cNvCxnSpPr/>
          <p:nvPr/>
        </p:nvCxnSpPr>
        <p:spPr>
          <a:xfrm>
            <a:off x="5086351" y="2046070"/>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996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Key </a:t>
            </a:r>
            <a:r>
              <a:rPr lang="en-US" dirty="0">
                <a:solidFill>
                  <a:schemeClr val="tx1"/>
                </a:solidFill>
              </a:rPr>
              <a:t>Points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23</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55828" y="1818675"/>
            <a:ext cx="7274011" cy="3930959"/>
          </a:xfrm>
        </p:spPr>
      </p:pic>
      <p:sp>
        <p:nvSpPr>
          <p:cNvPr id="10" name="Flowchart: Connector 9">
            <a:extLst>
              <a:ext uri="{FF2B5EF4-FFF2-40B4-BE49-F238E27FC236}">
                <a16:creationId xmlns:a16="http://schemas.microsoft.com/office/drawing/2014/main" id="{9A8D8C9C-B6F6-13DB-253C-572CF9397DAE}"/>
              </a:ext>
              <a:ext uri="{C183D7F6-B498-43B3-948B-1728B52AA6E4}">
                <adec:decorative xmlns:adec="http://schemas.microsoft.com/office/drawing/2017/decorative" val="1"/>
              </a:ext>
            </a:extLst>
          </p:cNvPr>
          <p:cNvSpPr/>
          <p:nvPr/>
        </p:nvSpPr>
        <p:spPr>
          <a:xfrm>
            <a:off x="7210545" y="3871485"/>
            <a:ext cx="1135464" cy="1081225"/>
          </a:xfrm>
          <a:prstGeom prst="flowChartConnector">
            <a:avLst/>
          </a:prstGeom>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7" descr="Badge New outline">
            <a:extLst>
              <a:ext uri="{FF2B5EF4-FFF2-40B4-BE49-F238E27FC236}">
                <a16:creationId xmlns:a16="http://schemas.microsoft.com/office/drawing/2014/main" id="{3F1EC1FB-5947-1AAA-4E56-6A6A4DC8D9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4958" y="4050300"/>
            <a:ext cx="723594" cy="723594"/>
          </a:xfrm>
          <a:prstGeom prst="rect">
            <a:avLst/>
          </a:prstGeom>
        </p:spPr>
      </p:pic>
      <p:sp>
        <p:nvSpPr>
          <p:cNvPr id="17" name="TextBox 16">
            <a:extLst>
              <a:ext uri="{FF2B5EF4-FFF2-40B4-BE49-F238E27FC236}">
                <a16:creationId xmlns:a16="http://schemas.microsoft.com/office/drawing/2014/main" id="{B39664A6-F1A5-B66F-D645-FAD59A507967}"/>
              </a:ext>
            </a:extLst>
          </p:cNvPr>
          <p:cNvSpPr txBox="1"/>
          <p:nvPr/>
        </p:nvSpPr>
        <p:spPr>
          <a:xfrm>
            <a:off x="7160919" y="5039325"/>
            <a:ext cx="1476528" cy="646331"/>
          </a:xfrm>
          <a:prstGeom prst="rect">
            <a:avLst/>
          </a:prstGeom>
          <a:noFill/>
        </p:spPr>
        <p:txBody>
          <a:bodyPr wrap="square" rtlCol="0">
            <a:spAutoFit/>
          </a:bodyPr>
          <a:lstStyle/>
          <a:p>
            <a:r>
              <a:rPr lang="en-US" sz="900" dirty="0">
                <a:solidFill>
                  <a:schemeClr val="accent3">
                    <a:lumMod val="50000"/>
                  </a:schemeClr>
                </a:solidFill>
              </a:rPr>
              <a:t>UNLIMITED COVERAGE EXTENDS POST TERMINATION OF PLAN</a:t>
            </a:r>
          </a:p>
        </p:txBody>
      </p:sp>
    </p:spTree>
    <p:extLst>
      <p:ext uri="{BB962C8B-B14F-4D97-AF65-F5344CB8AC3E}">
        <p14:creationId xmlns:p14="http://schemas.microsoft.com/office/powerpoint/2010/main" val="1190424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75439" y="171449"/>
            <a:ext cx="4596712" cy="1273629"/>
          </a:xfrm>
        </p:spPr>
        <p:txBody>
          <a:bodyPr/>
          <a:lstStyle/>
          <a:p>
            <a:r>
              <a:rPr lang="en-US" dirty="0"/>
              <a:t>Differentiators</a:t>
            </a:r>
            <a:endParaRPr lang="en-US" dirty="0">
              <a:solidFill>
                <a:schemeClr val="tx1"/>
              </a:solidFill>
            </a:endParaRPr>
          </a:p>
        </p:txBody>
      </p:sp>
      <p:sp>
        <p:nvSpPr>
          <p:cNvPr id="6" name="Content Placeholder 5"/>
          <p:cNvSpPr>
            <a:spLocks noGrp="1"/>
          </p:cNvSpPr>
          <p:nvPr>
            <p:ph idx="1"/>
          </p:nvPr>
        </p:nvSpPr>
        <p:spPr>
          <a:xfrm>
            <a:off x="4343399" y="2269671"/>
            <a:ext cx="4173141" cy="3304133"/>
          </a:xfrm>
        </p:spPr>
        <p:txBody>
          <a:bodyPr>
            <a:normAutofit/>
          </a:bodyPr>
          <a:lstStyle/>
          <a:p>
            <a:pPr>
              <a:lnSpc>
                <a:spcPct val="150000"/>
              </a:lnSpc>
            </a:pPr>
            <a:r>
              <a:rPr lang="en-US" sz="1800" baseline="30000" dirty="0"/>
              <a:t>Attorney of your choice.</a:t>
            </a:r>
          </a:p>
          <a:p>
            <a:pPr>
              <a:lnSpc>
                <a:spcPct val="150000"/>
              </a:lnSpc>
            </a:pPr>
            <a:r>
              <a:rPr lang="en-US" sz="1800" baseline="30000" dirty="0"/>
              <a:t>Off-duty administrative coverage included at no extra charge.</a:t>
            </a:r>
          </a:p>
          <a:p>
            <a:pPr>
              <a:lnSpc>
                <a:spcPct val="150000"/>
              </a:lnSpc>
            </a:pPr>
            <a:r>
              <a:rPr lang="en-US" sz="1800" baseline="30000" dirty="0"/>
              <a:t>Rates fixed; not increased based on utilization.</a:t>
            </a:r>
          </a:p>
          <a:p>
            <a:pPr>
              <a:lnSpc>
                <a:spcPct val="150000"/>
              </a:lnSpc>
            </a:pPr>
            <a:r>
              <a:rPr lang="en-US" sz="1800" baseline="30000" dirty="0"/>
              <a:t>Letters of reprimand covered.</a:t>
            </a:r>
          </a:p>
          <a:p>
            <a:pPr>
              <a:lnSpc>
                <a:spcPct val="150000"/>
              </a:lnSpc>
            </a:pPr>
            <a:r>
              <a:rPr lang="en-US" sz="1800" baseline="30000" dirty="0"/>
              <a:t>Plan benefits do not end when coverage ends.</a:t>
            </a:r>
          </a:p>
          <a:p>
            <a:pPr>
              <a:lnSpc>
                <a:spcPct val="150000"/>
              </a:lnSpc>
            </a:pPr>
            <a:r>
              <a:rPr lang="en-US" sz="1800" baseline="30000" dirty="0"/>
              <a:t>Extended Reporting Period for reporting claims after Plan participation ends - Unlimited (NEW)</a:t>
            </a:r>
          </a:p>
          <a:p>
            <a:pPr>
              <a:lnSpc>
                <a:spcPct val="150000"/>
              </a:lnSpc>
            </a:pPr>
            <a:endParaRPr lang="en-US" sz="1800" dirty="0"/>
          </a:p>
        </p:txBody>
      </p:sp>
      <p:sp>
        <p:nvSpPr>
          <p:cNvPr id="7"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8"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24</a:t>
            </a:fld>
            <a:endParaRPr lang="en-US" dirty="0"/>
          </a:p>
        </p:txBody>
      </p:sp>
      <p:cxnSp>
        <p:nvCxnSpPr>
          <p:cNvPr id="9" name="Straight Connector 8"/>
          <p:cNvCxnSpPr/>
          <p:nvPr/>
        </p:nvCxnSpPr>
        <p:spPr>
          <a:xfrm>
            <a:off x="4366045" y="1589903"/>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101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024F-1F1B-4FB1-9A9A-3C8486B603CA}"/>
              </a:ext>
            </a:extLst>
          </p:cNvPr>
          <p:cNvSpPr>
            <a:spLocks noGrp="1"/>
          </p:cNvSpPr>
          <p:nvPr>
            <p:ph type="ctrTitle"/>
          </p:nvPr>
        </p:nvSpPr>
        <p:spPr>
          <a:xfrm>
            <a:off x="4980215" y="930721"/>
            <a:ext cx="3775478" cy="1561958"/>
          </a:xfrm>
        </p:spPr>
        <p:txBody>
          <a:bodyPr>
            <a:normAutofit fontScale="90000"/>
          </a:bodyPr>
          <a:lstStyle/>
          <a:p>
            <a:r>
              <a:rPr lang="en-US" dirty="0"/>
              <a:t>Claims Administration</a:t>
            </a:r>
          </a:p>
        </p:txBody>
      </p:sp>
    </p:spTree>
    <p:extLst>
      <p:ext uri="{BB962C8B-B14F-4D97-AF65-F5344CB8AC3E}">
        <p14:creationId xmlns:p14="http://schemas.microsoft.com/office/powerpoint/2010/main" val="1551263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207505"/>
          </a:xfrm>
        </p:spPr>
        <p:txBody>
          <a:bodyPr>
            <a:normAutofit/>
          </a:bodyPr>
          <a:lstStyle/>
          <a:p>
            <a:r>
              <a:rPr lang="en-US" dirty="0"/>
              <a:t>Claims </a:t>
            </a:r>
            <a:r>
              <a:rPr lang="en-US" dirty="0">
                <a:solidFill>
                  <a:schemeClr val="tx1"/>
                </a:solidFill>
              </a:rPr>
              <a:t>ADMINISTRATOR</a:t>
            </a:r>
            <a:br>
              <a:rPr lang="en-US" dirty="0">
                <a:solidFill>
                  <a:schemeClr val="tx1"/>
                </a:solidFill>
              </a:rPr>
            </a:br>
            <a:r>
              <a:rPr lang="en-US" sz="2000" b="0" dirty="0">
                <a:solidFill>
                  <a:schemeClr val="tx1"/>
                </a:solidFill>
              </a:rPr>
              <a:t>Sedgwick</a:t>
            </a: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26</a:t>
            </a:fld>
            <a:endParaRPr lang="en-US" dirty="0"/>
          </a:p>
        </p:txBody>
      </p:sp>
      <p:cxnSp>
        <p:nvCxnSpPr>
          <p:cNvPr id="8" name="Straight Connector 7"/>
          <p:cNvCxnSpPr/>
          <p:nvPr/>
        </p:nvCxnSpPr>
        <p:spPr>
          <a:xfrm>
            <a:off x="675503" y="1754658"/>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7"/>
          <p:cNvSpPr txBox="1">
            <a:spLocks/>
          </p:cNvSpPr>
          <p:nvPr/>
        </p:nvSpPr>
        <p:spPr>
          <a:xfrm>
            <a:off x="595993" y="2122399"/>
            <a:ext cx="7920548" cy="466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Responsibilities include:</a:t>
            </a:r>
          </a:p>
        </p:txBody>
      </p:sp>
      <p:sp>
        <p:nvSpPr>
          <p:cNvPr id="11" name="Content Placeholder 2"/>
          <p:cNvSpPr>
            <a:spLocks noGrp="1"/>
          </p:cNvSpPr>
          <p:nvPr>
            <p:ph sz="half" idx="2"/>
          </p:nvPr>
        </p:nvSpPr>
        <p:spPr>
          <a:xfrm>
            <a:off x="595993" y="2660560"/>
            <a:ext cx="7345283" cy="3071133"/>
          </a:xfrm>
        </p:spPr>
        <p:txBody>
          <a:bodyPr>
            <a:normAutofit/>
          </a:bodyPr>
          <a:lstStyle/>
          <a:p>
            <a:pPr>
              <a:lnSpc>
                <a:spcPct val="140000"/>
              </a:lnSpc>
              <a:spcBef>
                <a:spcPts val="1200"/>
              </a:spcBef>
            </a:pPr>
            <a:r>
              <a:rPr lang="en-US" b="1" cap="all" baseline="30000" dirty="0"/>
              <a:t>Providing dedicated claims services </a:t>
            </a:r>
            <a:r>
              <a:rPr lang="en-US" baseline="30000" dirty="0"/>
              <a:t>for the FOP Legal Plan</a:t>
            </a:r>
          </a:p>
          <a:p>
            <a:pPr>
              <a:lnSpc>
                <a:spcPct val="140000"/>
              </a:lnSpc>
              <a:spcBef>
                <a:spcPts val="1200"/>
              </a:spcBef>
            </a:pPr>
            <a:r>
              <a:rPr lang="en-US" b="1" cap="all" baseline="30000" dirty="0"/>
              <a:t>Interpreting the Plan Description </a:t>
            </a:r>
            <a:r>
              <a:rPr lang="en-US" baseline="30000" dirty="0"/>
              <a:t>as guided by Board</a:t>
            </a:r>
          </a:p>
          <a:p>
            <a:pPr>
              <a:lnSpc>
                <a:spcPct val="140000"/>
              </a:lnSpc>
              <a:spcBef>
                <a:spcPts val="1200"/>
              </a:spcBef>
            </a:pPr>
            <a:r>
              <a:rPr lang="en-US" b="1" cap="all" baseline="30000" dirty="0"/>
              <a:t>DETERMINING COVERAGE</a:t>
            </a:r>
          </a:p>
          <a:p>
            <a:pPr>
              <a:lnSpc>
                <a:spcPct val="140000"/>
              </a:lnSpc>
              <a:spcBef>
                <a:spcPts val="1200"/>
              </a:spcBef>
            </a:pPr>
            <a:r>
              <a:rPr lang="en-US" b="1" cap="all" baseline="30000" dirty="0"/>
              <a:t>MAINTAINING the PLAN ATTORNEY PANEL</a:t>
            </a:r>
          </a:p>
          <a:p>
            <a:pPr>
              <a:lnSpc>
                <a:spcPct val="140000"/>
              </a:lnSpc>
              <a:spcBef>
                <a:spcPts val="1200"/>
              </a:spcBef>
            </a:pPr>
            <a:r>
              <a:rPr lang="en-US" b="1" cap="all" baseline="30000" dirty="0"/>
              <a:t>Constant Communication with attorneys </a:t>
            </a:r>
          </a:p>
          <a:p>
            <a:pPr>
              <a:lnSpc>
                <a:spcPct val="140000"/>
              </a:lnSpc>
              <a:spcBef>
                <a:spcPts val="1200"/>
              </a:spcBef>
            </a:pPr>
            <a:r>
              <a:rPr lang="en-US" b="1" cap="all" baseline="30000" dirty="0"/>
              <a:t>PAYING ATTORNEY INVOICES</a:t>
            </a:r>
            <a:endParaRPr lang="en-US" baseline="30000" dirty="0"/>
          </a:p>
          <a:p>
            <a:pPr>
              <a:lnSpc>
                <a:spcPct val="140000"/>
              </a:lnSpc>
              <a:spcBef>
                <a:spcPts val="1200"/>
              </a:spcBef>
            </a:pPr>
            <a:r>
              <a:rPr lang="en-US" b="1" cap="all" baseline="30000" dirty="0"/>
              <a:t>Experience and expertise </a:t>
            </a:r>
            <a:r>
              <a:rPr lang="en-US" baseline="30000" dirty="0"/>
              <a:t>with law enforcement cases</a:t>
            </a:r>
          </a:p>
        </p:txBody>
      </p:sp>
    </p:spTree>
    <p:extLst>
      <p:ext uri="{BB962C8B-B14F-4D97-AF65-F5344CB8AC3E}">
        <p14:creationId xmlns:p14="http://schemas.microsoft.com/office/powerpoint/2010/main" val="1098655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28" y="230388"/>
            <a:ext cx="7955711" cy="1000180"/>
          </a:xfrm>
        </p:spPr>
        <p:txBody>
          <a:bodyPr>
            <a:normAutofit/>
          </a:bodyPr>
          <a:lstStyle/>
          <a:p>
            <a:r>
              <a:rPr lang="en-US" sz="3200" dirty="0"/>
              <a:t>Examples of Covered </a:t>
            </a:r>
            <a:r>
              <a:rPr lang="en-US" sz="3200" dirty="0">
                <a:solidFill>
                  <a:schemeClr val="tx1"/>
                </a:solidFill>
              </a:rPr>
              <a:t>Claims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27</a:t>
            </a:fld>
            <a:endParaRPr lang="en-US" dirty="0"/>
          </a:p>
        </p:txBody>
      </p:sp>
      <p:cxnSp>
        <p:nvCxnSpPr>
          <p:cNvPr id="5" name="Straight Connector 4"/>
          <p:cNvCxnSpPr/>
          <p:nvPr/>
        </p:nvCxnSpPr>
        <p:spPr>
          <a:xfrm>
            <a:off x="343994" y="1045970"/>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80" y="2115979"/>
            <a:ext cx="5154171" cy="2923382"/>
          </a:xfrm>
          <a:prstGeom prst="rect">
            <a:avLst/>
          </a:prstGeom>
        </p:spPr>
      </p:pic>
      <p:cxnSp>
        <p:nvCxnSpPr>
          <p:cNvPr id="12" name="Straight Arrow Connector 11"/>
          <p:cNvCxnSpPr>
            <a:cxnSpLocks/>
          </p:cNvCxnSpPr>
          <p:nvPr/>
        </p:nvCxnSpPr>
        <p:spPr>
          <a:xfrm>
            <a:off x="5164343" y="4442455"/>
            <a:ext cx="760991" cy="82422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21188" y="5332516"/>
            <a:ext cx="2120571" cy="850702"/>
          </a:xfrm>
          <a:prstGeom prst="rect">
            <a:avLst/>
          </a:prstGeom>
          <a:noFill/>
        </p:spPr>
        <p:txBody>
          <a:bodyPr wrap="square" rtlCol="0">
            <a:spAutoFit/>
          </a:bodyPr>
          <a:lstStyle/>
          <a:p>
            <a:r>
              <a:rPr lang="en-US" sz="1200" b="1" dirty="0">
                <a:solidFill>
                  <a:schemeClr val="tx2"/>
                </a:solidFill>
              </a:rPr>
              <a:t>New Orleans, LA </a:t>
            </a:r>
            <a:r>
              <a:rPr lang="en-US" sz="1200" b="1" dirty="0"/>
              <a:t>- Danziger Bridge</a:t>
            </a:r>
          </a:p>
          <a:p>
            <a:pPr marL="171450" indent="-171450">
              <a:buFont typeface="Arial" panose="020B0604020202020204" pitchFamily="34" charset="0"/>
              <a:buChar char="•"/>
            </a:pPr>
            <a:r>
              <a:rPr lang="en-US" sz="1200" dirty="0"/>
              <a:t>OIS (Criminal),</a:t>
            </a:r>
          </a:p>
          <a:p>
            <a:r>
              <a:rPr lang="en-US" sz="1200" dirty="0"/>
              <a:t>Over $850K spent</a:t>
            </a:r>
          </a:p>
        </p:txBody>
      </p:sp>
      <p:cxnSp>
        <p:nvCxnSpPr>
          <p:cNvPr id="14" name="Straight Arrow Connector 13"/>
          <p:cNvCxnSpPr>
            <a:cxnSpLocks/>
          </p:cNvCxnSpPr>
          <p:nvPr/>
        </p:nvCxnSpPr>
        <p:spPr>
          <a:xfrm flipH="1">
            <a:off x="1267893" y="3820161"/>
            <a:ext cx="3402154" cy="103440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8803" y="4760929"/>
            <a:ext cx="3151437" cy="1200329"/>
          </a:xfrm>
          <a:prstGeom prst="rect">
            <a:avLst/>
          </a:prstGeom>
          <a:noFill/>
        </p:spPr>
        <p:txBody>
          <a:bodyPr wrap="square" rtlCol="0">
            <a:spAutoFit/>
          </a:bodyPr>
          <a:lstStyle/>
          <a:p>
            <a:r>
              <a:rPr lang="en-US" sz="1200" b="1" dirty="0">
                <a:solidFill>
                  <a:schemeClr val="tx2"/>
                </a:solidFill>
              </a:rPr>
              <a:t>Tulsa, OK</a:t>
            </a:r>
          </a:p>
          <a:p>
            <a:pPr marL="285750" indent="-285750">
              <a:buFont typeface="Arial" panose="020B0604020202020204" pitchFamily="34" charset="0"/>
              <a:buChar char="•"/>
            </a:pPr>
            <a:r>
              <a:rPr lang="en-US" sz="1200" dirty="0"/>
              <a:t>Falsifying Documents (Admin/Criminal), Over $1M spent, federal case involving multiple officers</a:t>
            </a:r>
          </a:p>
          <a:p>
            <a:pPr marL="285750" indent="-285750">
              <a:buFont typeface="Arial" panose="020B0604020202020204" pitchFamily="34" charset="0"/>
              <a:buChar char="•"/>
            </a:pPr>
            <a:r>
              <a:rPr lang="en-US" sz="1200" dirty="0"/>
              <a:t>OIS (Criminal), Over $420K spent,</a:t>
            </a:r>
          </a:p>
          <a:p>
            <a:r>
              <a:rPr lang="en-US" sz="1200" dirty="0"/>
              <a:t>       NOT GUILTY verdict</a:t>
            </a:r>
          </a:p>
        </p:txBody>
      </p:sp>
      <p:cxnSp>
        <p:nvCxnSpPr>
          <p:cNvPr id="18" name="Straight Arrow Connector 17"/>
          <p:cNvCxnSpPr>
            <a:cxnSpLocks/>
          </p:cNvCxnSpPr>
          <p:nvPr/>
        </p:nvCxnSpPr>
        <p:spPr>
          <a:xfrm flipH="1">
            <a:off x="1316059" y="3412312"/>
            <a:ext cx="2568367" cy="26121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7393" y="3565522"/>
            <a:ext cx="2237332" cy="646331"/>
          </a:xfrm>
          <a:prstGeom prst="rect">
            <a:avLst/>
          </a:prstGeom>
          <a:noFill/>
        </p:spPr>
        <p:txBody>
          <a:bodyPr wrap="square" rtlCol="0">
            <a:spAutoFit/>
          </a:bodyPr>
          <a:lstStyle/>
          <a:p>
            <a:r>
              <a:rPr lang="en-US" sz="1200" b="1" dirty="0">
                <a:solidFill>
                  <a:schemeClr val="tx2"/>
                </a:solidFill>
              </a:rPr>
              <a:t>Colorado</a:t>
            </a:r>
          </a:p>
          <a:p>
            <a:pPr marL="171450" indent="-171450">
              <a:buFont typeface="Arial" panose="020B0604020202020204" pitchFamily="34" charset="0"/>
              <a:buChar char="•"/>
            </a:pPr>
            <a:r>
              <a:rPr lang="en-US" sz="1200" dirty="0"/>
              <a:t>Use of Force (Admin/Civil), $175K spent</a:t>
            </a:r>
          </a:p>
        </p:txBody>
      </p:sp>
      <p:cxnSp>
        <p:nvCxnSpPr>
          <p:cNvPr id="22" name="Straight Arrow Connector 21"/>
          <p:cNvCxnSpPr>
            <a:cxnSpLocks/>
          </p:cNvCxnSpPr>
          <p:nvPr/>
        </p:nvCxnSpPr>
        <p:spPr>
          <a:xfrm flipH="1" flipV="1">
            <a:off x="1572421" y="1794154"/>
            <a:ext cx="856059" cy="114210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7134" y="1087562"/>
            <a:ext cx="1901518" cy="830997"/>
          </a:xfrm>
          <a:prstGeom prst="rect">
            <a:avLst/>
          </a:prstGeom>
          <a:noFill/>
        </p:spPr>
        <p:txBody>
          <a:bodyPr wrap="square" rtlCol="0">
            <a:spAutoFit/>
          </a:bodyPr>
          <a:lstStyle/>
          <a:p>
            <a:r>
              <a:rPr lang="en-US" sz="1200" b="1" dirty="0">
                <a:solidFill>
                  <a:schemeClr val="tx2"/>
                </a:solidFill>
              </a:rPr>
              <a:t>Utah</a:t>
            </a:r>
          </a:p>
          <a:p>
            <a:pPr marL="171450" indent="-171450">
              <a:buFont typeface="Arial" panose="020B0604020202020204" pitchFamily="34" charset="0"/>
              <a:buChar char="•"/>
            </a:pPr>
            <a:r>
              <a:rPr lang="en-US" sz="1200" dirty="0"/>
              <a:t>OIS (Admin/Criminal) $120K spent - dismissed</a:t>
            </a:r>
          </a:p>
        </p:txBody>
      </p:sp>
      <p:cxnSp>
        <p:nvCxnSpPr>
          <p:cNvPr id="28" name="Straight Arrow Connector 27"/>
          <p:cNvCxnSpPr>
            <a:cxnSpLocks/>
          </p:cNvCxnSpPr>
          <p:nvPr/>
        </p:nvCxnSpPr>
        <p:spPr>
          <a:xfrm flipH="1" flipV="1">
            <a:off x="1744183" y="3145294"/>
            <a:ext cx="856059" cy="8892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9228" y="2816955"/>
            <a:ext cx="2017032" cy="646331"/>
          </a:xfrm>
          <a:prstGeom prst="rect">
            <a:avLst/>
          </a:prstGeom>
          <a:noFill/>
        </p:spPr>
        <p:txBody>
          <a:bodyPr wrap="square" rtlCol="0">
            <a:spAutoFit/>
          </a:bodyPr>
          <a:lstStyle/>
          <a:p>
            <a:r>
              <a:rPr lang="en-US" sz="1200" b="1" dirty="0">
                <a:solidFill>
                  <a:schemeClr val="tx2"/>
                </a:solidFill>
              </a:rPr>
              <a:t>California</a:t>
            </a:r>
          </a:p>
          <a:p>
            <a:pPr marL="171450" indent="-171450">
              <a:buFont typeface="Arial" panose="020B0604020202020204" pitchFamily="34" charset="0"/>
              <a:buChar char="•"/>
            </a:pPr>
            <a:r>
              <a:rPr lang="en-US" sz="1200" dirty="0"/>
              <a:t>Fitness for Duty (Admin), $165K spent</a:t>
            </a:r>
          </a:p>
        </p:txBody>
      </p:sp>
      <p:sp>
        <p:nvSpPr>
          <p:cNvPr id="4" name="TextBox 3">
            <a:extLst>
              <a:ext uri="{FF2B5EF4-FFF2-40B4-BE49-F238E27FC236}">
                <a16:creationId xmlns:a16="http://schemas.microsoft.com/office/drawing/2014/main" id="{39B62E78-94B6-4DB7-A523-FE032AA21E0D}"/>
              </a:ext>
            </a:extLst>
          </p:cNvPr>
          <p:cNvSpPr txBox="1"/>
          <p:nvPr/>
        </p:nvSpPr>
        <p:spPr>
          <a:xfrm>
            <a:off x="7035665" y="2020302"/>
            <a:ext cx="2063664" cy="861948"/>
          </a:xfrm>
          <a:prstGeom prst="rect">
            <a:avLst/>
          </a:prstGeom>
          <a:noFill/>
        </p:spPr>
        <p:txBody>
          <a:bodyPr wrap="square" rtlCol="0">
            <a:spAutoFit/>
          </a:bodyPr>
          <a:lstStyle/>
          <a:p>
            <a:r>
              <a:rPr lang="en-US" sz="1200" b="1" dirty="0">
                <a:solidFill>
                  <a:schemeClr val="tx2"/>
                </a:solidFill>
              </a:rPr>
              <a:t>New Jersey </a:t>
            </a:r>
          </a:p>
          <a:p>
            <a:pPr marL="171450" indent="-171450">
              <a:buFont typeface="Arial" panose="020B0604020202020204" pitchFamily="34" charset="0"/>
              <a:buChar char="•"/>
            </a:pPr>
            <a:r>
              <a:rPr lang="en-US" sz="1200" dirty="0"/>
              <a:t>Fitness for duty/Termination (Admin) </a:t>
            </a:r>
          </a:p>
          <a:p>
            <a:r>
              <a:rPr lang="en-US" sz="1200" dirty="0"/>
              <a:t>    $289K spent </a:t>
            </a:r>
          </a:p>
        </p:txBody>
      </p:sp>
      <p:cxnSp>
        <p:nvCxnSpPr>
          <p:cNvPr id="19" name="Straight Arrow Connector 18">
            <a:extLst>
              <a:ext uri="{FF2B5EF4-FFF2-40B4-BE49-F238E27FC236}">
                <a16:creationId xmlns:a16="http://schemas.microsoft.com/office/drawing/2014/main" id="{BB139D1C-82A9-478D-B879-E72C5F69391A}"/>
              </a:ext>
            </a:extLst>
          </p:cNvPr>
          <p:cNvCxnSpPr>
            <a:cxnSpLocks/>
          </p:cNvCxnSpPr>
          <p:nvPr/>
        </p:nvCxnSpPr>
        <p:spPr>
          <a:xfrm flipV="1">
            <a:off x="5209247" y="1711411"/>
            <a:ext cx="342588" cy="158814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33CCA9C-BDEF-4304-BE8C-E4136BD6F5EE}"/>
              </a:ext>
            </a:extLst>
          </p:cNvPr>
          <p:cNvSpPr txBox="1"/>
          <p:nvPr/>
        </p:nvSpPr>
        <p:spPr>
          <a:xfrm>
            <a:off x="4786878" y="1065080"/>
            <a:ext cx="1882866" cy="646331"/>
          </a:xfrm>
          <a:prstGeom prst="rect">
            <a:avLst/>
          </a:prstGeom>
          <a:noFill/>
        </p:spPr>
        <p:txBody>
          <a:bodyPr wrap="square" rtlCol="0">
            <a:spAutoFit/>
          </a:bodyPr>
          <a:lstStyle/>
          <a:p>
            <a:r>
              <a:rPr lang="en-US" sz="1200" b="1" dirty="0">
                <a:solidFill>
                  <a:schemeClr val="tx2"/>
                </a:solidFill>
              </a:rPr>
              <a:t>Illinois </a:t>
            </a:r>
          </a:p>
          <a:p>
            <a:pPr marL="171450" indent="-171450">
              <a:buFont typeface="Arial" panose="020B0604020202020204" pitchFamily="34" charset="0"/>
              <a:buChar char="•"/>
            </a:pPr>
            <a:r>
              <a:rPr lang="en-US" sz="1200" dirty="0"/>
              <a:t>Abuse of Authority (Criminal) $101k spent </a:t>
            </a:r>
            <a:endParaRPr lang="en-US" sz="1200" b="1" dirty="0"/>
          </a:p>
        </p:txBody>
      </p:sp>
      <p:cxnSp>
        <p:nvCxnSpPr>
          <p:cNvPr id="23" name="Straight Arrow Connector 22">
            <a:extLst>
              <a:ext uri="{FF2B5EF4-FFF2-40B4-BE49-F238E27FC236}">
                <a16:creationId xmlns:a16="http://schemas.microsoft.com/office/drawing/2014/main" id="{1217361A-A0C9-4FC9-B164-215C0E9D9835}"/>
              </a:ext>
            </a:extLst>
          </p:cNvPr>
          <p:cNvCxnSpPr>
            <a:cxnSpLocks/>
          </p:cNvCxnSpPr>
          <p:nvPr/>
        </p:nvCxnSpPr>
        <p:spPr>
          <a:xfrm flipV="1">
            <a:off x="6442637" y="2576551"/>
            <a:ext cx="804540" cy="67073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10D0376-396E-4459-B956-45CA1845E72E}"/>
              </a:ext>
            </a:extLst>
          </p:cNvPr>
          <p:cNvCxnSpPr>
            <a:cxnSpLocks/>
          </p:cNvCxnSpPr>
          <p:nvPr/>
        </p:nvCxnSpPr>
        <p:spPr>
          <a:xfrm flipV="1">
            <a:off x="5503025" y="3258876"/>
            <a:ext cx="1474716" cy="35968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5EE74C8-C71B-461D-9AAD-030BDAE4F5A9}"/>
              </a:ext>
            </a:extLst>
          </p:cNvPr>
          <p:cNvSpPr txBox="1"/>
          <p:nvPr/>
        </p:nvSpPr>
        <p:spPr>
          <a:xfrm>
            <a:off x="6976836" y="2996813"/>
            <a:ext cx="2061048" cy="1084912"/>
          </a:xfrm>
          <a:prstGeom prst="rect">
            <a:avLst/>
          </a:prstGeom>
          <a:noFill/>
        </p:spPr>
        <p:txBody>
          <a:bodyPr wrap="square" rtlCol="0">
            <a:spAutoFit/>
          </a:bodyPr>
          <a:lstStyle/>
          <a:p>
            <a:r>
              <a:rPr lang="en-US" sz="1200" b="1" dirty="0">
                <a:solidFill>
                  <a:schemeClr val="tx2"/>
                </a:solidFill>
              </a:rPr>
              <a:t>Kentucky</a:t>
            </a:r>
          </a:p>
          <a:p>
            <a:pPr marL="171450" indent="-171450">
              <a:buFont typeface="Arial" panose="020B0604020202020204" pitchFamily="34" charset="0"/>
              <a:buChar char="•"/>
            </a:pPr>
            <a:r>
              <a:rPr lang="en-US" sz="1050" dirty="0"/>
              <a:t>Sexual misconduct/on-duty (Criminal),</a:t>
            </a:r>
          </a:p>
          <a:p>
            <a:r>
              <a:rPr lang="en-US" sz="1050" dirty="0"/>
              <a:t>   Over $125K </a:t>
            </a:r>
          </a:p>
          <a:p>
            <a:pPr marL="171450" indent="-171450">
              <a:buFont typeface="Arial" panose="020B0604020202020204" pitchFamily="34" charset="0"/>
              <a:buChar char="•"/>
            </a:pPr>
            <a:r>
              <a:rPr lang="en-US" sz="1050" dirty="0"/>
              <a:t>OIS/warrant (Criminal) paid 1.1M combined to date</a:t>
            </a:r>
          </a:p>
        </p:txBody>
      </p:sp>
      <p:cxnSp>
        <p:nvCxnSpPr>
          <p:cNvPr id="34" name="Straight Arrow Connector 33">
            <a:extLst>
              <a:ext uri="{FF2B5EF4-FFF2-40B4-BE49-F238E27FC236}">
                <a16:creationId xmlns:a16="http://schemas.microsoft.com/office/drawing/2014/main" id="{3EF2BFA8-E0D9-4751-A69E-34EA3E59CB63}"/>
              </a:ext>
            </a:extLst>
          </p:cNvPr>
          <p:cNvCxnSpPr>
            <a:cxnSpLocks/>
          </p:cNvCxnSpPr>
          <p:nvPr/>
        </p:nvCxnSpPr>
        <p:spPr>
          <a:xfrm>
            <a:off x="5503025" y="3815855"/>
            <a:ext cx="1404354" cy="89891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D5BB85D-1F4C-418C-B5B1-4AB78804D11E}"/>
              </a:ext>
            </a:extLst>
          </p:cNvPr>
          <p:cNvSpPr txBox="1"/>
          <p:nvPr/>
        </p:nvSpPr>
        <p:spPr>
          <a:xfrm>
            <a:off x="6911851" y="4696417"/>
            <a:ext cx="2063664" cy="646331"/>
          </a:xfrm>
          <a:prstGeom prst="rect">
            <a:avLst/>
          </a:prstGeom>
          <a:noFill/>
        </p:spPr>
        <p:txBody>
          <a:bodyPr wrap="square" rtlCol="0">
            <a:spAutoFit/>
          </a:bodyPr>
          <a:lstStyle/>
          <a:p>
            <a:r>
              <a:rPr lang="en-US" sz="1200" b="1" dirty="0">
                <a:solidFill>
                  <a:schemeClr val="tx2"/>
                </a:solidFill>
              </a:rPr>
              <a:t>Tennessee</a:t>
            </a:r>
          </a:p>
          <a:p>
            <a:pPr marL="171450" indent="-171450">
              <a:buFont typeface="Arial" panose="020B0604020202020204" pitchFamily="34" charset="0"/>
              <a:buChar char="•"/>
            </a:pPr>
            <a:r>
              <a:rPr lang="en-US" sz="1200" dirty="0"/>
              <a:t>OIS (Criminal),</a:t>
            </a:r>
          </a:p>
          <a:p>
            <a:r>
              <a:rPr lang="en-US" sz="1200" dirty="0"/>
              <a:t>   Over $1.5M spent</a:t>
            </a:r>
          </a:p>
        </p:txBody>
      </p:sp>
      <p:cxnSp>
        <p:nvCxnSpPr>
          <p:cNvPr id="42" name="Straight Arrow Connector 41">
            <a:extLst>
              <a:ext uri="{FF2B5EF4-FFF2-40B4-BE49-F238E27FC236}">
                <a16:creationId xmlns:a16="http://schemas.microsoft.com/office/drawing/2014/main" id="{73C75F9C-B59D-4558-BDDE-52DA6C2F9F6E}"/>
              </a:ext>
            </a:extLst>
          </p:cNvPr>
          <p:cNvCxnSpPr>
            <a:cxnSpLocks/>
          </p:cNvCxnSpPr>
          <p:nvPr/>
        </p:nvCxnSpPr>
        <p:spPr>
          <a:xfrm flipH="1">
            <a:off x="3848186" y="3542921"/>
            <a:ext cx="689630" cy="169373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A34E248-93AC-4B6B-86A9-C65EE4C4CCB7}"/>
              </a:ext>
            </a:extLst>
          </p:cNvPr>
          <p:cNvSpPr txBox="1"/>
          <p:nvPr/>
        </p:nvSpPr>
        <p:spPr>
          <a:xfrm>
            <a:off x="3441424" y="5336998"/>
            <a:ext cx="2261152" cy="830997"/>
          </a:xfrm>
          <a:prstGeom prst="rect">
            <a:avLst/>
          </a:prstGeom>
          <a:noFill/>
        </p:spPr>
        <p:txBody>
          <a:bodyPr wrap="square" rtlCol="0">
            <a:spAutoFit/>
          </a:bodyPr>
          <a:lstStyle/>
          <a:p>
            <a:r>
              <a:rPr lang="en-US" sz="1200" b="1" dirty="0">
                <a:solidFill>
                  <a:schemeClr val="tx2"/>
                </a:solidFill>
              </a:rPr>
              <a:t>Kansas</a:t>
            </a:r>
            <a:endParaRPr lang="en-US" sz="1200" dirty="0">
              <a:solidFill>
                <a:schemeClr val="tx2"/>
              </a:solidFill>
            </a:endParaRPr>
          </a:p>
          <a:p>
            <a:pPr marL="171450" indent="-171450">
              <a:buFont typeface="Arial" panose="020B0604020202020204" pitchFamily="34" charset="0"/>
              <a:buChar char="•"/>
            </a:pPr>
            <a:r>
              <a:rPr lang="en-US" sz="1200" dirty="0"/>
              <a:t>High speed vehicle pursuit/termination (Admin) </a:t>
            </a:r>
          </a:p>
          <a:p>
            <a:r>
              <a:rPr lang="en-US" sz="1200" dirty="0"/>
              <a:t>    $144K spent </a:t>
            </a:r>
          </a:p>
        </p:txBody>
      </p:sp>
      <p:cxnSp>
        <p:nvCxnSpPr>
          <p:cNvPr id="38" name="Straight Arrow Connector 37">
            <a:extLst>
              <a:ext uri="{FF2B5EF4-FFF2-40B4-BE49-F238E27FC236}">
                <a16:creationId xmlns:a16="http://schemas.microsoft.com/office/drawing/2014/main" id="{6DDD82D9-ADB5-462C-ACD6-DFFD18D088A2}"/>
              </a:ext>
            </a:extLst>
          </p:cNvPr>
          <p:cNvCxnSpPr>
            <a:cxnSpLocks/>
          </p:cNvCxnSpPr>
          <p:nvPr/>
        </p:nvCxnSpPr>
        <p:spPr>
          <a:xfrm flipH="1" flipV="1">
            <a:off x="1352436" y="2476741"/>
            <a:ext cx="1215906" cy="26398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C659A14-E21B-4B17-9283-405B1331B84A}"/>
              </a:ext>
            </a:extLst>
          </p:cNvPr>
          <p:cNvSpPr txBox="1"/>
          <p:nvPr/>
        </p:nvSpPr>
        <p:spPr>
          <a:xfrm>
            <a:off x="246038" y="1910064"/>
            <a:ext cx="1679004" cy="830997"/>
          </a:xfrm>
          <a:prstGeom prst="rect">
            <a:avLst/>
          </a:prstGeom>
          <a:noFill/>
        </p:spPr>
        <p:txBody>
          <a:bodyPr wrap="square" rtlCol="0">
            <a:spAutoFit/>
          </a:bodyPr>
          <a:lstStyle/>
          <a:p>
            <a:r>
              <a:rPr lang="en-US" sz="1200" b="1" dirty="0">
                <a:solidFill>
                  <a:schemeClr val="tx2"/>
                </a:solidFill>
              </a:rPr>
              <a:t>Oregon </a:t>
            </a:r>
          </a:p>
          <a:p>
            <a:pPr marL="171450" indent="-171450">
              <a:buFont typeface="Arial" panose="020B0604020202020204" pitchFamily="34" charset="0"/>
              <a:buChar char="•"/>
            </a:pPr>
            <a:r>
              <a:rPr lang="en-US" sz="1200" dirty="0"/>
              <a:t>Untruthfulness (Admin) </a:t>
            </a:r>
          </a:p>
          <a:p>
            <a:r>
              <a:rPr lang="en-US" sz="1200" dirty="0"/>
              <a:t>$45K spent </a:t>
            </a:r>
          </a:p>
        </p:txBody>
      </p:sp>
      <p:cxnSp>
        <p:nvCxnSpPr>
          <p:cNvPr id="43" name="Straight Arrow Connector 42">
            <a:extLst>
              <a:ext uri="{FF2B5EF4-FFF2-40B4-BE49-F238E27FC236}">
                <a16:creationId xmlns:a16="http://schemas.microsoft.com/office/drawing/2014/main" id="{3449A341-5FBE-4460-BFB4-B5FE098386A6}"/>
              </a:ext>
            </a:extLst>
          </p:cNvPr>
          <p:cNvCxnSpPr>
            <a:cxnSpLocks/>
            <a:endCxn id="11" idx="2"/>
          </p:cNvCxnSpPr>
          <p:nvPr/>
        </p:nvCxnSpPr>
        <p:spPr>
          <a:xfrm flipH="1" flipV="1">
            <a:off x="2739007" y="1794154"/>
            <a:ext cx="28220" cy="62368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BAB6818-FD0E-460B-9479-26567003F2CB}"/>
              </a:ext>
            </a:extLst>
          </p:cNvPr>
          <p:cNvSpPr txBox="1"/>
          <p:nvPr/>
        </p:nvSpPr>
        <p:spPr>
          <a:xfrm>
            <a:off x="3249714" y="1100316"/>
            <a:ext cx="1750103" cy="1015663"/>
          </a:xfrm>
          <a:prstGeom prst="rect">
            <a:avLst/>
          </a:prstGeom>
          <a:noFill/>
        </p:spPr>
        <p:txBody>
          <a:bodyPr wrap="square" rtlCol="0">
            <a:spAutoFit/>
          </a:bodyPr>
          <a:lstStyle/>
          <a:p>
            <a:r>
              <a:rPr lang="en-US" sz="1200" b="1" dirty="0">
                <a:solidFill>
                  <a:schemeClr val="tx2"/>
                </a:solidFill>
              </a:rPr>
              <a:t>North Dakota</a:t>
            </a:r>
          </a:p>
          <a:p>
            <a:pPr marL="171450" indent="-171450">
              <a:buFont typeface="Arial" panose="020B0604020202020204" pitchFamily="34" charset="0"/>
              <a:buChar char="•"/>
            </a:pPr>
            <a:r>
              <a:rPr lang="en-US" sz="1200" dirty="0"/>
              <a:t>Auto accident/on duty (Criminal/Admin) </a:t>
            </a:r>
          </a:p>
          <a:p>
            <a:r>
              <a:rPr lang="en-US" sz="1200" dirty="0"/>
              <a:t>    $63K spent </a:t>
            </a:r>
          </a:p>
        </p:txBody>
      </p:sp>
      <p:cxnSp>
        <p:nvCxnSpPr>
          <p:cNvPr id="48" name="Straight Arrow Connector 47">
            <a:extLst>
              <a:ext uri="{FF2B5EF4-FFF2-40B4-BE49-F238E27FC236}">
                <a16:creationId xmlns:a16="http://schemas.microsoft.com/office/drawing/2014/main" id="{DBA62178-56F9-4BAA-9D0C-B9A06D2253A5}"/>
              </a:ext>
            </a:extLst>
          </p:cNvPr>
          <p:cNvCxnSpPr>
            <a:cxnSpLocks/>
          </p:cNvCxnSpPr>
          <p:nvPr/>
        </p:nvCxnSpPr>
        <p:spPr>
          <a:xfrm flipV="1">
            <a:off x="5772034" y="1601348"/>
            <a:ext cx="1035425" cy="16046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EA5E107-C170-4D81-A6A4-8D8DF97F1F9B}"/>
              </a:ext>
            </a:extLst>
          </p:cNvPr>
          <p:cNvSpPr txBox="1"/>
          <p:nvPr/>
        </p:nvSpPr>
        <p:spPr>
          <a:xfrm>
            <a:off x="6681473" y="1087683"/>
            <a:ext cx="2027042" cy="830997"/>
          </a:xfrm>
          <a:prstGeom prst="rect">
            <a:avLst/>
          </a:prstGeom>
          <a:noFill/>
        </p:spPr>
        <p:txBody>
          <a:bodyPr wrap="square" rtlCol="0">
            <a:spAutoFit/>
          </a:bodyPr>
          <a:lstStyle/>
          <a:p>
            <a:r>
              <a:rPr lang="en-US" sz="1200" b="1" dirty="0">
                <a:solidFill>
                  <a:schemeClr val="tx2"/>
                </a:solidFill>
              </a:rPr>
              <a:t>Ohio </a:t>
            </a:r>
          </a:p>
          <a:p>
            <a:pPr marL="171450" indent="-171450">
              <a:buFont typeface="Arial" panose="020B0604020202020204" pitchFamily="34" charset="0"/>
              <a:buChar char="•"/>
            </a:pPr>
            <a:r>
              <a:rPr lang="en-US" sz="1200" dirty="0"/>
              <a:t>Conduct unbecoming (Criminal/Admin)</a:t>
            </a:r>
          </a:p>
          <a:p>
            <a:r>
              <a:rPr lang="en-US" sz="1200" dirty="0"/>
              <a:t>    Over $32K </a:t>
            </a:r>
          </a:p>
        </p:txBody>
      </p:sp>
      <p:cxnSp>
        <p:nvCxnSpPr>
          <p:cNvPr id="58" name="Straight Arrow Connector 57">
            <a:extLst>
              <a:ext uri="{FF2B5EF4-FFF2-40B4-BE49-F238E27FC236}">
                <a16:creationId xmlns:a16="http://schemas.microsoft.com/office/drawing/2014/main" id="{4554CE05-3A46-48E1-B8E1-534671972CF8}"/>
              </a:ext>
            </a:extLst>
          </p:cNvPr>
          <p:cNvCxnSpPr>
            <a:cxnSpLocks/>
          </p:cNvCxnSpPr>
          <p:nvPr/>
        </p:nvCxnSpPr>
        <p:spPr>
          <a:xfrm>
            <a:off x="6154902" y="3833296"/>
            <a:ext cx="924612" cy="28946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A61CEEE-EAC1-4F44-8369-83433F616C0A}"/>
              </a:ext>
            </a:extLst>
          </p:cNvPr>
          <p:cNvSpPr txBox="1"/>
          <p:nvPr/>
        </p:nvSpPr>
        <p:spPr>
          <a:xfrm>
            <a:off x="7097110" y="4064301"/>
            <a:ext cx="1940774" cy="671792"/>
          </a:xfrm>
          <a:prstGeom prst="rect">
            <a:avLst/>
          </a:prstGeom>
          <a:noFill/>
        </p:spPr>
        <p:txBody>
          <a:bodyPr wrap="square" rtlCol="0">
            <a:spAutoFit/>
          </a:bodyPr>
          <a:lstStyle/>
          <a:p>
            <a:r>
              <a:rPr lang="en-US" sz="1200" b="1" dirty="0">
                <a:solidFill>
                  <a:schemeClr val="tx2"/>
                </a:solidFill>
              </a:rPr>
              <a:t>North Carolina</a:t>
            </a:r>
          </a:p>
          <a:p>
            <a:pPr marL="171450" indent="-171450">
              <a:buFont typeface="Arial" panose="020B0604020202020204" pitchFamily="34" charset="0"/>
              <a:buChar char="•"/>
            </a:pPr>
            <a:r>
              <a:rPr lang="en-US" sz="1200" dirty="0"/>
              <a:t>Use of force (Criminal)</a:t>
            </a:r>
          </a:p>
          <a:p>
            <a:r>
              <a:rPr lang="en-US" sz="1200" dirty="0"/>
              <a:t>Over $40K spent</a:t>
            </a:r>
          </a:p>
        </p:txBody>
      </p:sp>
      <p:sp>
        <p:nvSpPr>
          <p:cNvPr id="11" name="TextBox 10">
            <a:extLst>
              <a:ext uri="{FF2B5EF4-FFF2-40B4-BE49-F238E27FC236}">
                <a16:creationId xmlns:a16="http://schemas.microsoft.com/office/drawing/2014/main" id="{26B5A6BB-2D31-14B9-99CD-B66F385F8109}"/>
              </a:ext>
            </a:extLst>
          </p:cNvPr>
          <p:cNvSpPr txBox="1"/>
          <p:nvPr/>
        </p:nvSpPr>
        <p:spPr>
          <a:xfrm>
            <a:off x="2073600" y="1147823"/>
            <a:ext cx="1330814" cy="646331"/>
          </a:xfrm>
          <a:prstGeom prst="rect">
            <a:avLst/>
          </a:prstGeom>
          <a:noFill/>
        </p:spPr>
        <p:txBody>
          <a:bodyPr wrap="none" rtlCol="0">
            <a:spAutoFit/>
          </a:bodyPr>
          <a:lstStyle/>
          <a:p>
            <a:r>
              <a:rPr lang="en-US" sz="1200" b="1" dirty="0">
                <a:solidFill>
                  <a:schemeClr val="tx2"/>
                </a:solidFill>
              </a:rPr>
              <a:t>Washington</a:t>
            </a:r>
          </a:p>
          <a:p>
            <a:pPr marL="171450" indent="-171450">
              <a:buFont typeface="Arial" panose="020B0604020202020204" pitchFamily="34" charset="0"/>
              <a:buChar char="•"/>
            </a:pPr>
            <a:r>
              <a:rPr lang="en-US" sz="1200" dirty="0"/>
              <a:t>OIS (Criminal)</a:t>
            </a:r>
          </a:p>
          <a:p>
            <a:r>
              <a:rPr lang="en-US" sz="1200" dirty="0"/>
              <a:t>1.6 M to date</a:t>
            </a:r>
          </a:p>
        </p:txBody>
      </p:sp>
      <p:cxnSp>
        <p:nvCxnSpPr>
          <p:cNvPr id="15" name="Straight Arrow Connector 14">
            <a:extLst>
              <a:ext uri="{FF2B5EF4-FFF2-40B4-BE49-F238E27FC236}">
                <a16:creationId xmlns:a16="http://schemas.microsoft.com/office/drawing/2014/main" id="{980F79E6-5611-A4A6-31AB-6369B10A86B9}"/>
              </a:ext>
            </a:extLst>
          </p:cNvPr>
          <p:cNvCxnSpPr>
            <a:cxnSpLocks/>
            <a:endCxn id="46" idx="2"/>
          </p:cNvCxnSpPr>
          <p:nvPr/>
        </p:nvCxnSpPr>
        <p:spPr>
          <a:xfrm flipH="1" flipV="1">
            <a:off x="4124766" y="2115979"/>
            <a:ext cx="391596" cy="53240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214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Claims </a:t>
            </a:r>
            <a:r>
              <a:rPr lang="en-US" dirty="0">
                <a:solidFill>
                  <a:schemeClr val="tx1"/>
                </a:solidFill>
              </a:rPr>
              <a:t>Procedures</a:t>
            </a:r>
          </a:p>
        </p:txBody>
      </p:sp>
      <p:sp>
        <p:nvSpPr>
          <p:cNvPr id="3" name="Content Placeholder 2"/>
          <p:cNvSpPr>
            <a:spLocks noGrp="1"/>
          </p:cNvSpPr>
          <p:nvPr>
            <p:ph sz="half" idx="2"/>
          </p:nvPr>
        </p:nvSpPr>
        <p:spPr>
          <a:xfrm>
            <a:off x="595994" y="2081213"/>
            <a:ext cx="7633606" cy="4358498"/>
          </a:xfrm>
        </p:spPr>
        <p:txBody>
          <a:bodyPr>
            <a:normAutofit/>
          </a:bodyPr>
          <a:lstStyle/>
          <a:p>
            <a:pPr>
              <a:lnSpc>
                <a:spcPct val="140000"/>
              </a:lnSpc>
              <a:spcBef>
                <a:spcPts val="1200"/>
              </a:spcBef>
            </a:pPr>
            <a:r>
              <a:rPr lang="en-US" sz="1800" baseline="30000" dirty="0"/>
              <a:t>24/7 number </a:t>
            </a:r>
            <a:r>
              <a:rPr lang="en-US" sz="1800" b="1" baseline="30000" dirty="0">
                <a:solidFill>
                  <a:schemeClr val="accent2"/>
                </a:solidFill>
              </a:rPr>
              <a:t>(1-866-857-3276)</a:t>
            </a:r>
          </a:p>
          <a:p>
            <a:pPr>
              <a:lnSpc>
                <a:spcPct val="140000"/>
              </a:lnSpc>
              <a:spcBef>
                <a:spcPts val="1200"/>
              </a:spcBef>
            </a:pPr>
            <a:r>
              <a:rPr lang="en-US" sz="1800" baseline="30000" dirty="0"/>
              <a:t>Completed claim form – submitted to Sedgwick through the Plan’s website </a:t>
            </a:r>
            <a:r>
              <a:rPr lang="en-US" sz="1800" baseline="30000" dirty="0">
                <a:hlinkClick r:id="rId3"/>
              </a:rPr>
              <a:t>www.foplegal.com</a:t>
            </a:r>
            <a:endParaRPr lang="en-US" sz="1800" baseline="30000" dirty="0"/>
          </a:p>
          <a:p>
            <a:pPr>
              <a:lnSpc>
                <a:spcPct val="140000"/>
              </a:lnSpc>
              <a:spcBef>
                <a:spcPts val="1200"/>
              </a:spcBef>
            </a:pPr>
            <a:r>
              <a:rPr lang="en-US" sz="1800" baseline="30000" dirty="0"/>
              <a:t>Include all supporting documents associated with claim</a:t>
            </a:r>
          </a:p>
          <a:p>
            <a:pPr>
              <a:lnSpc>
                <a:spcPct val="140000"/>
              </a:lnSpc>
              <a:spcBef>
                <a:spcPts val="1200"/>
              </a:spcBef>
            </a:pPr>
            <a:r>
              <a:rPr lang="en-US" sz="1800" b="1" baseline="30000" dirty="0"/>
              <a:t>Using Plan attorney or non-Plan attorney - </a:t>
            </a:r>
            <a:r>
              <a:rPr lang="en-US" sz="1800" baseline="30000" dirty="0"/>
              <a:t>$10,000 cap on all fees – and $10,000 for trial</a:t>
            </a:r>
          </a:p>
          <a:p>
            <a:pPr>
              <a:lnSpc>
                <a:spcPct val="140000"/>
              </a:lnSpc>
              <a:spcBef>
                <a:spcPts val="1200"/>
              </a:spcBef>
            </a:pPr>
            <a:r>
              <a:rPr lang="en-US" sz="1800" baseline="30000" dirty="0"/>
              <a:t>Appeal process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28</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9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Who </a:t>
            </a:r>
            <a:r>
              <a:rPr lang="en-US" dirty="0">
                <a:solidFill>
                  <a:schemeClr val="tx1"/>
                </a:solidFill>
              </a:rPr>
              <a:t>To Call</a:t>
            </a: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084322406"/>
              </p:ext>
            </p:extLst>
          </p:nvPr>
        </p:nvGraphicFramePr>
        <p:xfrm>
          <a:off x="595313" y="2081213"/>
          <a:ext cx="7634287" cy="2093378"/>
        </p:xfrm>
        <a:graphic>
          <a:graphicData uri="http://schemas.openxmlformats.org/drawingml/2006/table">
            <a:tbl>
              <a:tblPr>
                <a:tableStyleId>{2D5ABB26-0587-4C30-8999-92F81FD0307C}</a:tableStyleId>
              </a:tblPr>
              <a:tblGrid>
                <a:gridCol w="3334136">
                  <a:extLst>
                    <a:ext uri="{9D8B030D-6E8A-4147-A177-3AD203B41FA5}">
                      <a16:colId xmlns:a16="http://schemas.microsoft.com/office/drawing/2014/main" val="20000"/>
                    </a:ext>
                  </a:extLst>
                </a:gridCol>
                <a:gridCol w="4300151">
                  <a:extLst>
                    <a:ext uri="{9D8B030D-6E8A-4147-A177-3AD203B41FA5}">
                      <a16:colId xmlns:a16="http://schemas.microsoft.com/office/drawing/2014/main" val="20001"/>
                    </a:ext>
                  </a:extLst>
                </a:gridCol>
              </a:tblGrid>
              <a:tr h="365760">
                <a:tc>
                  <a:txBody>
                    <a:bodyPr/>
                    <a:lstStyle/>
                    <a:p>
                      <a:pPr rtl="0"/>
                      <a:r>
                        <a:rPr lang="en-US" sz="1800" b="1" i="0" u="none" strike="noStrike" kern="1200" cap="all" baseline="30000" dirty="0">
                          <a:solidFill>
                            <a:schemeClr val="bg1"/>
                          </a:solidFill>
                          <a:latin typeface="+mn-lt"/>
                          <a:ea typeface="+mn-ea"/>
                          <a:cs typeface="+mn-cs"/>
                        </a:rPr>
                        <a:t>Enrollment &amp; Marketing </a:t>
                      </a:r>
                      <a:br>
                        <a:rPr lang="en-US" sz="1800" b="1" i="0" u="none" strike="noStrike" kern="1200" cap="all" baseline="30000">
                          <a:solidFill>
                            <a:schemeClr val="bg1"/>
                          </a:solidFill>
                          <a:latin typeface="+mn-lt"/>
                          <a:ea typeface="+mn-ea"/>
                          <a:cs typeface="+mn-cs"/>
                        </a:rPr>
                      </a:br>
                      <a:r>
                        <a:rPr lang="en-US" sz="1800" b="1" i="0" u="none" strike="noStrike" kern="1200" cap="all" baseline="30000">
                          <a:solidFill>
                            <a:schemeClr val="bg1"/>
                          </a:solidFill>
                          <a:latin typeface="+mn-lt"/>
                          <a:ea typeface="+mn-ea"/>
                          <a:cs typeface="+mn-cs"/>
                        </a:rPr>
                        <a:t>Information</a:t>
                      </a:r>
                      <a:endParaRPr lang="en-US" sz="1800" b="1" i="0" u="none" strike="noStrike" kern="1200" cap="none" baseline="40000" dirty="0">
                        <a:solidFill>
                          <a:schemeClr val="bg1"/>
                        </a:solidFill>
                        <a:latin typeface="+mn-lt"/>
                        <a:ea typeface="+mn-ea"/>
                        <a:cs typeface="+mn-cs"/>
                      </a:endParaRPr>
                    </a:p>
                  </a:txBody>
                  <a:tcPr marL="274320" marR="0" marT="18288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Hylant</a:t>
                      </a:r>
                      <a:br>
                        <a:rPr lang="en-US" sz="1800" b="0" i="0" u="none" strike="noStrike" kern="1200" baseline="30000" dirty="0">
                          <a:solidFill>
                            <a:schemeClr val="tx1"/>
                          </a:solidFill>
                          <a:latin typeface="+mn-lt"/>
                          <a:ea typeface="+mn-ea"/>
                          <a:cs typeface="+mn-cs"/>
                        </a:rPr>
                      </a:br>
                      <a:r>
                        <a:rPr lang="en-US" sz="1800" b="1" i="0" u="none" strike="noStrike" kern="1200" baseline="30000" dirty="0">
                          <a:solidFill>
                            <a:schemeClr val="tx1"/>
                          </a:solidFill>
                          <a:latin typeface="+mn-lt"/>
                          <a:ea typeface="+mn-ea"/>
                          <a:cs typeface="+mn-cs"/>
                        </a:rPr>
                        <a:t>1-800-341-6038</a:t>
                      </a:r>
                      <a:br>
                        <a:rPr lang="en-US" sz="1800" b="0" i="0" u="none" strike="noStrike" kern="1200" baseline="30000" dirty="0">
                          <a:solidFill>
                            <a:schemeClr val="tx1"/>
                          </a:solidFill>
                          <a:latin typeface="+mn-lt"/>
                          <a:ea typeface="+mn-ea"/>
                          <a:cs typeface="+mn-cs"/>
                        </a:rPr>
                      </a:br>
                      <a:r>
                        <a:rPr lang="en-US" sz="1800" b="0" i="0" u="none" strike="noStrike" kern="1200" baseline="30000" dirty="0">
                          <a:solidFill>
                            <a:schemeClr val="tx1"/>
                          </a:solidFill>
                          <a:latin typeface="+mn-lt"/>
                          <a:ea typeface="+mn-ea"/>
                          <a:cs typeface="+mn-cs"/>
                          <a:hlinkClick r:id="rId2"/>
                        </a:rPr>
                        <a:t>info@foplegal.com</a:t>
                      </a:r>
                      <a:endParaRPr lang="en-US" sz="1800" b="0" i="0" u="none" strike="noStrike" kern="1200" baseline="30000" dirty="0">
                        <a:solidFill>
                          <a:schemeClr val="tx1"/>
                        </a:solidFill>
                        <a:latin typeface="+mn-lt"/>
                        <a:ea typeface="+mn-ea"/>
                        <a:cs typeface="+mn-cs"/>
                      </a:endParaRPr>
                    </a:p>
                  </a:txBody>
                  <a:tcPr marL="274320" marT="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309408">
                <a:tc>
                  <a:txBody>
                    <a:bodyPr/>
                    <a:lstStyle/>
                    <a:p>
                      <a:pPr>
                        <a:lnSpc>
                          <a:spcPct val="100000"/>
                        </a:lnSpc>
                      </a:pPr>
                      <a:endParaRPr lang="en-US" sz="14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25000"/>
                        </a:lnSpc>
                      </a:pPr>
                      <a:endParaRPr lang="en-US" sz="110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Claims Service &amp;</a:t>
                      </a:r>
                      <a:r>
                        <a:rPr lang="en-US" sz="1800" b="1" i="0" u="none" strike="noStrike" kern="1200" cap="all" baseline="0" dirty="0">
                          <a:solidFill>
                            <a:schemeClr val="bg1"/>
                          </a:solidFill>
                          <a:latin typeface="+mn-lt"/>
                          <a:ea typeface="+mn-ea"/>
                          <a:cs typeface="+mn-cs"/>
                        </a:rPr>
                        <a:t> </a:t>
                      </a:r>
                      <a:r>
                        <a:rPr lang="en-US" sz="1800" b="1" i="0" u="none" strike="noStrike" kern="1200" cap="all" baseline="30000" dirty="0">
                          <a:solidFill>
                            <a:schemeClr val="bg1"/>
                          </a:solidFill>
                          <a:latin typeface="+mn-lt"/>
                          <a:ea typeface="+mn-ea"/>
                          <a:cs typeface="+mn-cs"/>
                        </a:rPr>
                        <a:t>Attorney</a:t>
                      </a:r>
                      <a:r>
                        <a:rPr lang="en-US" sz="1800" b="1" i="0" u="none" strike="noStrike" kern="1200" cap="all" baseline="0" dirty="0">
                          <a:solidFill>
                            <a:schemeClr val="bg1"/>
                          </a:solidFill>
                          <a:latin typeface="+mn-lt"/>
                          <a:ea typeface="+mn-ea"/>
                          <a:cs typeface="+mn-cs"/>
                        </a:rPr>
                        <a:t> </a:t>
                      </a:r>
                      <a:r>
                        <a:rPr lang="en-US" sz="1800" b="1" i="0" u="none" strike="noStrike" kern="1200" cap="all" baseline="30000" dirty="0">
                          <a:solidFill>
                            <a:schemeClr val="bg1"/>
                          </a:solidFill>
                          <a:latin typeface="+mn-lt"/>
                          <a:ea typeface="+mn-ea"/>
                          <a:cs typeface="+mn-cs"/>
                        </a:rPr>
                        <a:t>Qualification</a:t>
                      </a:r>
                    </a:p>
                  </a:txBody>
                  <a:tcPr marL="274320" marR="0" marT="18288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Sedgwick Claims Management Services</a:t>
                      </a:r>
                      <a:br>
                        <a:rPr lang="en-US" sz="1800" b="0" i="0" u="none" strike="noStrike" kern="1200" baseline="30000" dirty="0">
                          <a:solidFill>
                            <a:schemeClr val="tx1"/>
                          </a:solidFill>
                          <a:latin typeface="+mn-lt"/>
                          <a:ea typeface="+mn-ea"/>
                          <a:cs typeface="+mn-cs"/>
                        </a:rPr>
                      </a:br>
                      <a:r>
                        <a:rPr lang="en-US" sz="1800" b="1" i="0" u="none" strike="noStrike" kern="1200" baseline="30000" dirty="0">
                          <a:solidFill>
                            <a:schemeClr val="tx1"/>
                          </a:solidFill>
                          <a:latin typeface="+mn-lt"/>
                          <a:ea typeface="+mn-ea"/>
                          <a:cs typeface="+mn-cs"/>
                        </a:rPr>
                        <a:t>1-866-857-3276</a:t>
                      </a:r>
                      <a:br>
                        <a:rPr lang="en-US" sz="1800" b="0" i="0" u="none" strike="noStrike" kern="1200" baseline="30000" dirty="0">
                          <a:solidFill>
                            <a:schemeClr val="tx1"/>
                          </a:solidFill>
                          <a:latin typeface="+mn-lt"/>
                          <a:ea typeface="+mn-ea"/>
                          <a:cs typeface="+mn-cs"/>
                        </a:rPr>
                      </a:br>
                      <a:r>
                        <a:rPr lang="en-US" sz="1800" b="0" i="0" u="none" strike="noStrike" kern="1200" baseline="30000" dirty="0">
                          <a:solidFill>
                            <a:schemeClr val="tx1"/>
                          </a:solidFill>
                          <a:latin typeface="+mn-lt"/>
                          <a:ea typeface="+mn-ea"/>
                          <a:cs typeface="+mn-cs"/>
                          <a:hlinkClick r:id="rId3"/>
                        </a:rPr>
                        <a:t>foplegal@sedgwick.com</a:t>
                      </a:r>
                      <a:endParaRPr lang="en-US" sz="1800" b="0" i="0" u="none" strike="noStrike" kern="1200" baseline="30000" dirty="0">
                        <a:solidFill>
                          <a:schemeClr val="tx1"/>
                        </a:solidFill>
                        <a:latin typeface="+mn-lt"/>
                        <a:ea typeface="+mn-ea"/>
                        <a:cs typeface="+mn-cs"/>
                      </a:endParaRPr>
                    </a:p>
                  </a:txBody>
                  <a:tcPr marL="274320" marT="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29</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57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724930"/>
            <a:ext cx="7952014" cy="980302"/>
          </a:xfrm>
        </p:spPr>
        <p:txBody>
          <a:bodyPr>
            <a:normAutofit/>
          </a:bodyPr>
          <a:lstStyle/>
          <a:p>
            <a:r>
              <a:rPr lang="en-US" dirty="0"/>
              <a:t>Meet </a:t>
            </a:r>
            <a:r>
              <a:rPr lang="en-US" dirty="0">
                <a:solidFill>
                  <a:schemeClr val="tx1"/>
                </a:solidFill>
              </a:rPr>
              <a:t>The Team</a:t>
            </a:r>
            <a:br>
              <a:rPr lang="en-US" dirty="0">
                <a:solidFill>
                  <a:schemeClr val="tx1"/>
                </a:solidFill>
              </a:rPr>
            </a:br>
            <a:r>
              <a:rPr lang="en-US" sz="2000" b="0" dirty="0">
                <a:solidFill>
                  <a:schemeClr val="tx1"/>
                </a:solidFill>
              </a:rPr>
              <a:t>FOP Legal Defense Plan Team</a:t>
            </a:r>
            <a:endParaRPr lang="en-US" sz="2000" b="0" baseline="30000" dirty="0">
              <a:solidFill>
                <a:schemeClr val="tx1"/>
              </a:solidFill>
            </a:endParaRPr>
          </a:p>
        </p:txBody>
      </p:sp>
      <p:sp>
        <p:nvSpPr>
          <p:cNvPr id="9" name="Content Placeholder 8"/>
          <p:cNvSpPr>
            <a:spLocks noGrp="1"/>
          </p:cNvSpPr>
          <p:nvPr>
            <p:ph sz="half" idx="1"/>
          </p:nvPr>
        </p:nvSpPr>
        <p:spPr/>
        <p:txBody>
          <a:bodyPr>
            <a:normAutofit fontScale="92500" lnSpcReduction="20000"/>
          </a:bodyPr>
          <a:lstStyle/>
          <a:p>
            <a:pPr marL="0" indent="0">
              <a:buNone/>
            </a:pPr>
            <a:r>
              <a:rPr lang="en-US" sz="2400" baseline="30000" dirty="0">
                <a:solidFill>
                  <a:schemeClr val="accent1"/>
                </a:solidFill>
              </a:rPr>
              <a:t>Legal Defense Plan Board</a:t>
            </a:r>
          </a:p>
          <a:p>
            <a:pPr marL="365760"/>
            <a:r>
              <a:rPr lang="en-US" baseline="30000" dirty="0"/>
              <a:t>Steve James, President (CA)</a:t>
            </a:r>
          </a:p>
          <a:p>
            <a:pPr marL="365760"/>
            <a:r>
              <a:rPr lang="en-US" baseline="30000" dirty="0"/>
              <a:t>Pete Fogarty, Vice President (KS)</a:t>
            </a:r>
          </a:p>
          <a:p>
            <a:pPr marL="365760"/>
            <a:r>
              <a:rPr lang="en-US" baseline="30000" dirty="0"/>
              <a:t>Robert Martin, Treasurer (CT)</a:t>
            </a:r>
          </a:p>
          <a:p>
            <a:pPr marL="365760"/>
            <a:r>
              <a:rPr lang="en-US" baseline="30000" dirty="0"/>
              <a:t>Tony Harrison  Secretary (SD)</a:t>
            </a:r>
          </a:p>
          <a:p>
            <a:pPr marL="365760"/>
            <a:r>
              <a:rPr lang="en-US" baseline="30000"/>
              <a:t>Dave Mutchler (KY)</a:t>
            </a:r>
            <a:endParaRPr lang="en-US" baseline="30000" dirty="0"/>
          </a:p>
          <a:p>
            <a:pPr marL="365760"/>
            <a:r>
              <a:rPr lang="en-US" baseline="30000" dirty="0"/>
              <a:t>Jerry Wright (SC)</a:t>
            </a:r>
          </a:p>
          <a:p>
            <a:pPr marL="365760"/>
            <a:r>
              <a:rPr lang="en-US" baseline="30000" dirty="0"/>
              <a:t>Bill Albertson (MO)</a:t>
            </a:r>
          </a:p>
          <a:p>
            <a:endParaRPr lang="en-US" baseline="30000" dirty="0"/>
          </a:p>
          <a:p>
            <a:pPr marL="0" indent="0">
              <a:buNone/>
            </a:pPr>
            <a:r>
              <a:rPr lang="en-US" sz="2400" baseline="30000" dirty="0">
                <a:solidFill>
                  <a:schemeClr val="accent1"/>
                </a:solidFill>
              </a:rPr>
              <a:t>Hylant- Enrollment/Marketing </a:t>
            </a:r>
          </a:p>
          <a:p>
            <a:pPr marL="365760"/>
            <a:r>
              <a:rPr lang="en-US" baseline="30000" dirty="0"/>
              <a:t>Michael Yon</a:t>
            </a:r>
          </a:p>
          <a:p>
            <a:pPr marL="365760"/>
            <a:r>
              <a:rPr lang="en-US" baseline="30000" dirty="0"/>
              <a:t>Amy Nolen </a:t>
            </a:r>
          </a:p>
          <a:p>
            <a:pPr marL="365760"/>
            <a:r>
              <a:rPr lang="en-US" baseline="30000" dirty="0"/>
              <a:t>Maureen Jagos</a:t>
            </a:r>
          </a:p>
          <a:p>
            <a:pPr marL="365760"/>
            <a:r>
              <a:rPr lang="en-US" baseline="30000" dirty="0"/>
              <a:t>Lynn Young</a:t>
            </a:r>
          </a:p>
          <a:p>
            <a:pPr marL="365760"/>
            <a:r>
              <a:rPr lang="en-US" baseline="30000" dirty="0"/>
              <a:t>Martha Stephens</a:t>
            </a:r>
            <a:br>
              <a:rPr lang="en-US" baseline="30000" dirty="0"/>
            </a:br>
            <a:endParaRPr lang="en-US" dirty="0"/>
          </a:p>
        </p:txBody>
      </p:sp>
      <p:sp>
        <p:nvSpPr>
          <p:cNvPr id="10" name="Content Placeholder 9"/>
          <p:cNvSpPr>
            <a:spLocks noGrp="1"/>
          </p:cNvSpPr>
          <p:nvPr>
            <p:ph sz="half" idx="2"/>
          </p:nvPr>
        </p:nvSpPr>
        <p:spPr>
          <a:xfrm>
            <a:off x="4563836" y="2155371"/>
            <a:ext cx="3951514" cy="4021592"/>
          </a:xfrm>
        </p:spPr>
        <p:txBody>
          <a:bodyPr>
            <a:normAutofit fontScale="92500" lnSpcReduction="20000"/>
          </a:bodyPr>
          <a:lstStyle/>
          <a:p>
            <a:pPr marL="0" indent="0">
              <a:buNone/>
            </a:pPr>
            <a:r>
              <a:rPr lang="en-US" sz="2400" baseline="30000" dirty="0">
                <a:solidFill>
                  <a:schemeClr val="accent1"/>
                </a:solidFill>
              </a:rPr>
              <a:t>Sedgwick Claims </a:t>
            </a:r>
            <a:br>
              <a:rPr lang="en-US" sz="2400" baseline="30000" dirty="0">
                <a:solidFill>
                  <a:schemeClr val="accent1"/>
                </a:solidFill>
              </a:rPr>
            </a:br>
            <a:r>
              <a:rPr lang="en-US" sz="2400" baseline="30000" dirty="0">
                <a:solidFill>
                  <a:schemeClr val="accent1"/>
                </a:solidFill>
              </a:rPr>
              <a:t>Management Services</a:t>
            </a:r>
          </a:p>
          <a:p>
            <a:pPr marL="365760"/>
            <a:r>
              <a:rPr lang="en-US" baseline="30000" dirty="0"/>
              <a:t>Mimi Sewell</a:t>
            </a:r>
          </a:p>
          <a:p>
            <a:pPr marL="365760"/>
            <a:r>
              <a:rPr lang="en-US" baseline="30000" dirty="0"/>
              <a:t>TyRhonda Byrd</a:t>
            </a:r>
          </a:p>
          <a:p>
            <a:endParaRPr lang="en-US" baseline="30000" dirty="0"/>
          </a:p>
          <a:p>
            <a:pPr marL="0" indent="0">
              <a:buNone/>
            </a:pPr>
            <a:r>
              <a:rPr lang="en-US" sz="2400" baseline="30000" dirty="0">
                <a:solidFill>
                  <a:schemeClr val="accent1"/>
                </a:solidFill>
              </a:rPr>
              <a:t>Legal Counsel</a:t>
            </a:r>
          </a:p>
          <a:p>
            <a:pPr marL="365760"/>
            <a:r>
              <a:rPr lang="en-US" baseline="30000" dirty="0"/>
              <a:t>Pat Fioretto</a:t>
            </a:r>
          </a:p>
          <a:p>
            <a:endParaRPr lang="en-US" baseline="30000" dirty="0"/>
          </a:p>
          <a:p>
            <a:pPr marL="0" indent="0">
              <a:buNone/>
            </a:pPr>
            <a:r>
              <a:rPr lang="en-US" sz="2400" baseline="30000" dirty="0">
                <a:solidFill>
                  <a:schemeClr val="accent1"/>
                </a:solidFill>
              </a:rPr>
              <a:t>Accounting and Audit - Sassetti</a:t>
            </a:r>
          </a:p>
          <a:p>
            <a:pPr marL="365760"/>
            <a:r>
              <a:rPr lang="en-US" baseline="30000" dirty="0"/>
              <a:t>Jim Robbs</a:t>
            </a:r>
          </a:p>
          <a:p>
            <a:pPr marL="365760"/>
            <a:r>
              <a:rPr lang="en-US" baseline="30000" dirty="0"/>
              <a:t>Izabela Poludniak</a:t>
            </a:r>
          </a:p>
          <a:p>
            <a:pPr marL="365760"/>
            <a:r>
              <a:rPr lang="en-US" baseline="30000" dirty="0"/>
              <a:t>Tom Vasey- Merlinos $ Associates </a:t>
            </a:r>
          </a:p>
          <a:p>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3</a:t>
            </a:fld>
            <a:endParaRPr lang="en-US" dirty="0"/>
          </a:p>
        </p:txBody>
      </p:sp>
      <p:cxnSp>
        <p:nvCxnSpPr>
          <p:cNvPr id="8" name="Straight Connector 7"/>
          <p:cNvCxnSpPr/>
          <p:nvPr/>
        </p:nvCxnSpPr>
        <p:spPr>
          <a:xfrm>
            <a:off x="675503" y="1762897"/>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77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2"/>
          </p:nvPr>
        </p:nvSpPr>
        <p:spPr>
          <a:xfrm>
            <a:off x="595994" y="2138874"/>
            <a:ext cx="2970990" cy="3592819"/>
          </a:xfrm>
        </p:spPr>
        <p:txBody>
          <a:bodyPr>
            <a:normAutofit/>
          </a:bodyPr>
          <a:lstStyle/>
          <a:p>
            <a:pPr>
              <a:lnSpc>
                <a:spcPct val="140000"/>
              </a:lnSpc>
              <a:spcBef>
                <a:spcPts val="1200"/>
              </a:spcBef>
            </a:pPr>
            <a:r>
              <a:rPr lang="en-US" baseline="30000" dirty="0"/>
              <a:t>24/7 access to individual and group applications</a:t>
            </a:r>
          </a:p>
          <a:p>
            <a:pPr>
              <a:lnSpc>
                <a:spcPct val="140000"/>
              </a:lnSpc>
              <a:spcBef>
                <a:spcPts val="1200"/>
              </a:spcBef>
            </a:pPr>
            <a:r>
              <a:rPr lang="en-US" baseline="30000" dirty="0"/>
              <a:t>Access to claim reporting forms and the Plan attorney panel</a:t>
            </a:r>
          </a:p>
          <a:p>
            <a:pPr>
              <a:lnSpc>
                <a:spcPct val="140000"/>
              </a:lnSpc>
              <a:spcBef>
                <a:spcPts val="1200"/>
              </a:spcBef>
            </a:pPr>
            <a:r>
              <a:rPr lang="en-US" baseline="30000" dirty="0"/>
              <a:t>Latest FOP Legal Defense Plan news and updates</a:t>
            </a:r>
          </a:p>
          <a:p>
            <a:pPr>
              <a:lnSpc>
                <a:spcPct val="140000"/>
              </a:lnSpc>
              <a:spcBef>
                <a:spcPts val="1200"/>
              </a:spcBef>
            </a:pPr>
            <a:r>
              <a:rPr lang="en-US" baseline="30000" dirty="0"/>
              <a:t>Client Web Portal access for group membership and lodges</a:t>
            </a:r>
          </a:p>
          <a:p>
            <a:pPr>
              <a:lnSpc>
                <a:spcPct val="140000"/>
              </a:lnSpc>
              <a:spcBef>
                <a:spcPts val="1200"/>
              </a:spcBef>
            </a:pPr>
            <a:r>
              <a:rPr lang="en-US" baseline="30000" dirty="0"/>
              <a:t>Online Payment</a:t>
            </a:r>
          </a:p>
          <a:p>
            <a:pPr>
              <a:lnSpc>
                <a:spcPct val="140000"/>
              </a:lnSpc>
              <a:spcBef>
                <a:spcPts val="1200"/>
              </a:spcBef>
            </a:pPr>
            <a:endParaRPr lang="en-US" sz="1800" baseline="30000" dirty="0"/>
          </a:p>
        </p:txBody>
      </p:sp>
      <p:sp>
        <p:nvSpPr>
          <p:cNvPr id="3" name="Title 2"/>
          <p:cNvSpPr>
            <a:spLocks noGrp="1"/>
          </p:cNvSpPr>
          <p:nvPr>
            <p:ph type="title"/>
          </p:nvPr>
        </p:nvSpPr>
        <p:spPr>
          <a:xfrm>
            <a:off x="563336" y="530679"/>
            <a:ext cx="7952014" cy="1207505"/>
          </a:xfrm>
        </p:spPr>
        <p:txBody>
          <a:bodyPr>
            <a:normAutofit/>
          </a:bodyPr>
          <a:lstStyle/>
          <a:p>
            <a:r>
              <a:rPr lang="en-US" dirty="0"/>
              <a:t>FOP </a:t>
            </a:r>
            <a:r>
              <a:rPr lang="en-US" dirty="0">
                <a:solidFill>
                  <a:schemeClr val="tx1"/>
                </a:solidFill>
              </a:rPr>
              <a:t>Legal Plan Website</a:t>
            </a:r>
            <a:br>
              <a:rPr lang="en-US" dirty="0">
                <a:solidFill>
                  <a:schemeClr val="tx1"/>
                </a:solidFill>
              </a:rPr>
            </a:br>
            <a:r>
              <a:rPr lang="en-US" sz="2000" b="0" dirty="0">
                <a:solidFill>
                  <a:schemeClr val="tx1"/>
                </a:solidFill>
              </a:rPr>
              <a:t>FOPLegal.com</a:t>
            </a: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30</a:t>
            </a:fld>
            <a:endParaRPr lang="en-US" dirty="0"/>
          </a:p>
        </p:txBody>
      </p:sp>
      <p:cxnSp>
        <p:nvCxnSpPr>
          <p:cNvPr id="8" name="Straight Connector 7"/>
          <p:cNvCxnSpPr/>
          <p:nvPr/>
        </p:nvCxnSpPr>
        <p:spPr>
          <a:xfrm>
            <a:off x="675503" y="1754658"/>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736" y="2435439"/>
            <a:ext cx="4769585" cy="2728781"/>
          </a:xfrm>
          <a:prstGeom prst="rect">
            <a:avLst/>
          </a:prstGeom>
        </p:spPr>
      </p:pic>
    </p:spTree>
    <p:extLst>
      <p:ext uri="{BB962C8B-B14F-4D97-AF65-F5344CB8AC3E}">
        <p14:creationId xmlns:p14="http://schemas.microsoft.com/office/powerpoint/2010/main" val="1851082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510742"/>
            <a:ext cx="3445328" cy="889687"/>
          </a:xfrm>
        </p:spPr>
        <p:txBody>
          <a:bodyPr>
            <a:normAutofit/>
          </a:bodyPr>
          <a:lstStyle/>
          <a:p>
            <a:r>
              <a:rPr lang="en-US" dirty="0"/>
              <a:t>Questions</a:t>
            </a:r>
          </a:p>
        </p:txBody>
      </p:sp>
      <p:cxnSp>
        <p:nvCxnSpPr>
          <p:cNvPr id="5" name="Straight Connector 4"/>
          <p:cNvCxnSpPr/>
          <p:nvPr/>
        </p:nvCxnSpPr>
        <p:spPr>
          <a:xfrm>
            <a:off x="5086351" y="1485896"/>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53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685299"/>
          </a:xfrm>
        </p:spPr>
        <p:txBody>
          <a:bodyPr>
            <a:normAutofit/>
          </a:bodyPr>
          <a:lstStyle/>
          <a:p>
            <a:r>
              <a:rPr lang="en-US" dirty="0"/>
              <a:t>Enrollment &amp; Marketing </a:t>
            </a:r>
            <a:br>
              <a:rPr lang="en-US" dirty="0"/>
            </a:br>
            <a:r>
              <a:rPr lang="en-US" dirty="0">
                <a:solidFill>
                  <a:schemeClr val="tx1"/>
                </a:solidFill>
              </a:rPr>
              <a:t>Administrator</a:t>
            </a:r>
            <a:br>
              <a:rPr lang="en-US" dirty="0">
                <a:solidFill>
                  <a:schemeClr val="tx1"/>
                </a:solidFill>
              </a:rPr>
            </a:br>
            <a:r>
              <a:rPr lang="en-US" sz="2000" b="0" dirty="0">
                <a:solidFill>
                  <a:schemeClr val="tx1"/>
                </a:solidFill>
              </a:rPr>
              <a:t>Hylant</a:t>
            </a: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4</a:t>
            </a:fld>
            <a:endParaRPr lang="en-US" dirty="0"/>
          </a:p>
        </p:txBody>
      </p:sp>
      <p:cxnSp>
        <p:nvCxnSpPr>
          <p:cNvPr id="8" name="Straight Connector 7"/>
          <p:cNvCxnSpPr/>
          <p:nvPr/>
        </p:nvCxnSpPr>
        <p:spPr>
          <a:xfrm>
            <a:off x="675503" y="222421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7"/>
          <p:cNvSpPr txBox="1">
            <a:spLocks/>
          </p:cNvSpPr>
          <p:nvPr/>
        </p:nvSpPr>
        <p:spPr>
          <a:xfrm>
            <a:off x="595993" y="2591957"/>
            <a:ext cx="7920548" cy="466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Responsibilities include:</a:t>
            </a:r>
          </a:p>
        </p:txBody>
      </p:sp>
      <p:sp>
        <p:nvSpPr>
          <p:cNvPr id="11" name="Content Placeholder 2"/>
          <p:cNvSpPr>
            <a:spLocks noGrp="1"/>
          </p:cNvSpPr>
          <p:nvPr>
            <p:ph sz="half" idx="2"/>
          </p:nvPr>
        </p:nvSpPr>
        <p:spPr>
          <a:xfrm>
            <a:off x="595993" y="3130118"/>
            <a:ext cx="7345283" cy="3071133"/>
          </a:xfrm>
        </p:spPr>
        <p:txBody>
          <a:bodyPr>
            <a:normAutofit/>
          </a:bodyPr>
          <a:lstStyle/>
          <a:p>
            <a:pPr>
              <a:lnSpc>
                <a:spcPct val="140000"/>
              </a:lnSpc>
              <a:spcBef>
                <a:spcPts val="1200"/>
              </a:spcBef>
            </a:pPr>
            <a:r>
              <a:rPr lang="en-US" b="1" cap="all" baseline="30000" dirty="0"/>
              <a:t>Marketing and increasing </a:t>
            </a:r>
            <a:r>
              <a:rPr lang="en-US" baseline="30000" dirty="0"/>
              <a:t>Plan membership</a:t>
            </a:r>
          </a:p>
          <a:p>
            <a:pPr>
              <a:lnSpc>
                <a:spcPct val="140000"/>
              </a:lnSpc>
              <a:spcBef>
                <a:spcPts val="1200"/>
              </a:spcBef>
            </a:pPr>
            <a:r>
              <a:rPr lang="en-US" b="1" cap="all" baseline="30000" dirty="0"/>
              <a:t>Enrollment administration </a:t>
            </a:r>
            <a:r>
              <a:rPr lang="en-US" baseline="30000" dirty="0"/>
              <a:t>– process applications and fee distributions, invoicing, adding and deleting, cancellations and changes	</a:t>
            </a:r>
          </a:p>
          <a:p>
            <a:pPr>
              <a:lnSpc>
                <a:spcPct val="140000"/>
              </a:lnSpc>
              <a:spcBef>
                <a:spcPts val="1200"/>
              </a:spcBef>
            </a:pPr>
            <a:r>
              <a:rPr lang="en-US" b="1" cap="all" baseline="30000" dirty="0"/>
              <a:t>Communications with active and potential new members </a:t>
            </a:r>
            <a:r>
              <a:rPr lang="en-US" baseline="30000" dirty="0"/>
              <a:t>– responding to questions and concerns </a:t>
            </a:r>
          </a:p>
          <a:p>
            <a:pPr>
              <a:lnSpc>
                <a:spcPct val="140000"/>
              </a:lnSpc>
              <a:spcBef>
                <a:spcPts val="1200"/>
              </a:spcBef>
            </a:pPr>
            <a:r>
              <a:rPr lang="en-US" b="1" cap="all" baseline="30000" dirty="0"/>
              <a:t>Consultant and advisor to the Board</a:t>
            </a:r>
            <a:endParaRPr lang="en-US" baseline="30000" dirty="0"/>
          </a:p>
          <a:p>
            <a:pPr marL="0" indent="0">
              <a:lnSpc>
                <a:spcPct val="140000"/>
              </a:lnSpc>
              <a:spcBef>
                <a:spcPts val="1200"/>
              </a:spcBef>
              <a:buNone/>
            </a:pPr>
            <a:endParaRPr lang="en-US" sz="1800" baseline="30000" dirty="0"/>
          </a:p>
        </p:txBody>
      </p:sp>
    </p:spTree>
    <p:extLst>
      <p:ext uri="{BB962C8B-B14F-4D97-AF65-F5344CB8AC3E}">
        <p14:creationId xmlns:p14="http://schemas.microsoft.com/office/powerpoint/2010/main" val="78365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799070"/>
            <a:ext cx="3445328" cy="1103871"/>
          </a:xfrm>
        </p:spPr>
        <p:txBody>
          <a:bodyPr>
            <a:normAutofit/>
          </a:bodyPr>
          <a:lstStyle/>
          <a:p>
            <a:r>
              <a:rPr lang="en-US" dirty="0">
                <a:solidFill>
                  <a:schemeClr val="accent4"/>
                </a:solidFill>
              </a:rPr>
              <a:t>Strong</a:t>
            </a:r>
            <a:br>
              <a:rPr lang="en-US" dirty="0"/>
            </a:br>
            <a:r>
              <a:rPr lang="en-US" dirty="0"/>
              <a:t>History</a:t>
            </a:r>
          </a:p>
        </p:txBody>
      </p:sp>
      <p:sp>
        <p:nvSpPr>
          <p:cNvPr id="4" name="TextBox 3"/>
          <p:cNvSpPr txBox="1"/>
          <p:nvPr/>
        </p:nvSpPr>
        <p:spPr>
          <a:xfrm>
            <a:off x="4980215" y="4374295"/>
            <a:ext cx="3710704" cy="1202893"/>
          </a:xfrm>
          <a:prstGeom prst="rect">
            <a:avLst/>
          </a:prstGeom>
          <a:noFill/>
        </p:spPr>
        <p:txBody>
          <a:bodyPr wrap="square" rtlCol="0">
            <a:spAutoFit/>
          </a:bodyPr>
          <a:lstStyle/>
          <a:p>
            <a:pPr>
              <a:lnSpc>
                <a:spcPts val="3000"/>
              </a:lnSpc>
            </a:pPr>
            <a:r>
              <a:rPr lang="en-US" kern="1500" cap="all" spc="30" dirty="0">
                <a:solidFill>
                  <a:schemeClr val="accent4"/>
                </a:solidFill>
              </a:rPr>
              <a:t>“It’s better to have it </a:t>
            </a:r>
            <a:br>
              <a:rPr lang="en-US" kern="1500" cap="all" spc="30" dirty="0">
                <a:solidFill>
                  <a:schemeClr val="accent4"/>
                </a:solidFill>
              </a:rPr>
            </a:br>
            <a:r>
              <a:rPr lang="en-US" kern="1500" cap="all" spc="30" dirty="0">
                <a:solidFill>
                  <a:schemeClr val="accent4"/>
                </a:solidFill>
              </a:rPr>
              <a:t>and not need it, than to need it and not have it.”</a:t>
            </a:r>
            <a:endParaRPr lang="en-US" sz="2400" kern="1500" cap="all" spc="30" dirty="0">
              <a:solidFill>
                <a:schemeClr val="accent4"/>
              </a:solidFill>
            </a:endParaRPr>
          </a:p>
        </p:txBody>
      </p:sp>
      <p:cxnSp>
        <p:nvCxnSpPr>
          <p:cNvPr id="5" name="Straight Connector 4"/>
          <p:cNvCxnSpPr/>
          <p:nvPr/>
        </p:nvCxnSpPr>
        <p:spPr>
          <a:xfrm>
            <a:off x="5086351" y="2046070"/>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48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58962" y="533924"/>
            <a:ext cx="4257578" cy="1273629"/>
          </a:xfrm>
        </p:spPr>
        <p:txBody>
          <a:bodyPr/>
          <a:lstStyle/>
          <a:p>
            <a:r>
              <a:rPr lang="en-US" dirty="0"/>
              <a:t>Legal Plan </a:t>
            </a:r>
            <a:r>
              <a:rPr lang="en-US" dirty="0">
                <a:solidFill>
                  <a:schemeClr val="tx1"/>
                </a:solidFill>
              </a:rPr>
              <a:t>History</a:t>
            </a:r>
          </a:p>
        </p:txBody>
      </p:sp>
      <p:sp>
        <p:nvSpPr>
          <p:cNvPr id="6" name="Content Placeholder 5"/>
          <p:cNvSpPr>
            <a:spLocks noGrp="1"/>
          </p:cNvSpPr>
          <p:nvPr>
            <p:ph idx="1"/>
          </p:nvPr>
        </p:nvSpPr>
        <p:spPr/>
        <p:txBody>
          <a:bodyPr>
            <a:normAutofit/>
          </a:bodyPr>
          <a:lstStyle/>
          <a:p>
            <a:pPr>
              <a:lnSpc>
                <a:spcPct val="150000"/>
              </a:lnSpc>
            </a:pPr>
            <a:r>
              <a:rPr lang="en-US" sz="1800" baseline="30000" dirty="0"/>
              <a:t>Sponsored by the FOP Grand Lodge and operated by the FOP Legal Plan, Inc. since 1995.</a:t>
            </a:r>
          </a:p>
          <a:p>
            <a:pPr>
              <a:lnSpc>
                <a:spcPct val="150000"/>
              </a:lnSpc>
            </a:pPr>
            <a:r>
              <a:rPr lang="en-US" sz="1800" baseline="30000" dirty="0"/>
              <a:t>Currently over 115,000 active participants.</a:t>
            </a:r>
          </a:p>
          <a:p>
            <a:pPr>
              <a:lnSpc>
                <a:spcPct val="150000"/>
              </a:lnSpc>
            </a:pPr>
            <a:r>
              <a:rPr lang="en-US" sz="1800" baseline="30000" dirty="0"/>
              <a:t>The Plan has serviced over 45,000 claims and paid out </a:t>
            </a:r>
            <a:r>
              <a:rPr lang="en-US" sz="1800" b="1" baseline="30000" dirty="0"/>
              <a:t>over $110 million </a:t>
            </a:r>
            <a:r>
              <a:rPr lang="en-US" sz="1800" baseline="30000" dirty="0"/>
              <a:t>in legal fees defending participants.</a:t>
            </a:r>
            <a:br>
              <a:rPr lang="en-US" sz="1800" i="1" baseline="30000" dirty="0"/>
            </a:br>
            <a:endParaRPr lang="en-US" sz="1800" dirty="0"/>
          </a:p>
        </p:txBody>
      </p:sp>
      <p:sp>
        <p:nvSpPr>
          <p:cNvPr id="7" name="Footer Placeholder 4"/>
          <p:cNvSpPr>
            <a:spLocks noGrp="1"/>
          </p:cNvSpPr>
          <p:nvPr>
            <p:ph type="ftr" sz="quarter" idx="11"/>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8" name="Slide Number Placeholder 5"/>
          <p:cNvSpPr>
            <a:spLocks noGrp="1"/>
          </p:cNvSpPr>
          <p:nvPr>
            <p:ph type="sldNum" sz="quarter" idx="12"/>
          </p:nvPr>
        </p:nvSpPr>
        <p:spPr>
          <a:xfrm>
            <a:off x="8229600" y="6356351"/>
            <a:ext cx="555170" cy="365125"/>
          </a:xfrm>
          <a:prstGeom prst="rect">
            <a:avLst/>
          </a:prstGeom>
          <a:noFill/>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6</a:t>
            </a:fld>
            <a:endParaRPr lang="en-US" dirty="0"/>
          </a:p>
        </p:txBody>
      </p:sp>
      <p:cxnSp>
        <p:nvCxnSpPr>
          <p:cNvPr id="9" name="Straight Connector 8"/>
          <p:cNvCxnSpPr/>
          <p:nvPr/>
        </p:nvCxnSpPr>
        <p:spPr>
          <a:xfrm>
            <a:off x="4366045" y="1911181"/>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4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6" y="744867"/>
            <a:ext cx="7952014" cy="661307"/>
          </a:xfrm>
        </p:spPr>
        <p:txBody>
          <a:bodyPr/>
          <a:lstStyle/>
          <a:p>
            <a:r>
              <a:rPr lang="en-US" dirty="0"/>
              <a:t>What makes this plan </a:t>
            </a:r>
            <a:r>
              <a:rPr lang="en-US" dirty="0">
                <a:solidFill>
                  <a:schemeClr val="tx1"/>
                </a:solidFill>
              </a:rPr>
              <a:t>strong</a:t>
            </a:r>
          </a:p>
        </p:txBody>
      </p:sp>
      <p:sp>
        <p:nvSpPr>
          <p:cNvPr id="3" name="Content Placeholder 2"/>
          <p:cNvSpPr>
            <a:spLocks noGrp="1"/>
          </p:cNvSpPr>
          <p:nvPr>
            <p:ph sz="half" idx="1"/>
          </p:nvPr>
        </p:nvSpPr>
        <p:spPr>
          <a:xfrm>
            <a:off x="563336" y="1850568"/>
            <a:ext cx="3448491" cy="4021592"/>
          </a:xfrm>
        </p:spPr>
        <p:txBody>
          <a:bodyPr>
            <a:normAutofit/>
          </a:bodyPr>
          <a:lstStyle/>
          <a:p>
            <a:pPr>
              <a:lnSpc>
                <a:spcPct val="140000"/>
              </a:lnSpc>
              <a:spcBef>
                <a:spcPts val="1200"/>
              </a:spcBef>
            </a:pPr>
            <a:r>
              <a:rPr lang="en-US" baseline="30000" dirty="0"/>
              <a:t>Sponsored by the FOP Grand Lodge and operated by the FOP Legal Plan, Inc. – </a:t>
            </a:r>
            <a:br>
              <a:rPr lang="en-US" baseline="30000" dirty="0"/>
            </a:br>
            <a:r>
              <a:rPr lang="en-US" b="1" cap="all" baseline="30000" dirty="0"/>
              <a:t>This is your Plan!</a:t>
            </a:r>
            <a:r>
              <a:rPr lang="en-US" cap="all" baseline="30000" dirty="0"/>
              <a:t> </a:t>
            </a:r>
            <a:endParaRPr lang="en-US" baseline="30000" dirty="0"/>
          </a:p>
          <a:p>
            <a:pPr>
              <a:lnSpc>
                <a:spcPct val="140000"/>
              </a:lnSpc>
              <a:spcBef>
                <a:spcPts val="1200"/>
              </a:spcBef>
            </a:pPr>
            <a:r>
              <a:rPr lang="en-US" baseline="30000" dirty="0"/>
              <a:t>Must be an active FOP member to participate</a:t>
            </a:r>
          </a:p>
          <a:p>
            <a:pPr>
              <a:lnSpc>
                <a:spcPct val="140000"/>
              </a:lnSpc>
              <a:spcBef>
                <a:spcPts val="1200"/>
              </a:spcBef>
            </a:pPr>
            <a:r>
              <a:rPr lang="en-US" baseline="30000" dirty="0"/>
              <a:t>Choice of your own attorney with legal </a:t>
            </a:r>
            <a:br>
              <a:rPr lang="en-US" baseline="30000" dirty="0"/>
            </a:br>
            <a:r>
              <a:rPr lang="en-US" baseline="30000" dirty="0"/>
              <a:t>fees paid on your behalf</a:t>
            </a:r>
            <a:endParaRPr lang="en-US" cap="all" baseline="30000" dirty="0"/>
          </a:p>
          <a:p>
            <a:pPr>
              <a:lnSpc>
                <a:spcPct val="140000"/>
              </a:lnSpc>
              <a:spcBef>
                <a:spcPts val="1200"/>
              </a:spcBef>
            </a:pPr>
            <a:r>
              <a:rPr lang="en-US" baseline="30000" dirty="0"/>
              <a:t>Financially </a:t>
            </a:r>
            <a:r>
              <a:rPr lang="en-US" b="1" cap="all" baseline="30000" dirty="0"/>
              <a:t>Strong</a:t>
            </a:r>
          </a:p>
          <a:p>
            <a:pPr>
              <a:lnSpc>
                <a:spcPct val="140000"/>
              </a:lnSpc>
              <a:spcBef>
                <a:spcPts val="1200"/>
              </a:spcBef>
            </a:pPr>
            <a:r>
              <a:rPr lang="en-US" baseline="30000" dirty="0"/>
              <a:t>Catastrophic Excess Insurance</a:t>
            </a:r>
            <a:r>
              <a:rPr lang="en-US" dirty="0"/>
              <a:t> </a:t>
            </a:r>
            <a:endParaRPr lang="en-US" baseline="30000" dirty="0"/>
          </a:p>
        </p:txBody>
      </p:sp>
      <p:sp>
        <p:nvSpPr>
          <p:cNvPr id="4" name="Content Placeholder 3"/>
          <p:cNvSpPr>
            <a:spLocks noGrp="1"/>
          </p:cNvSpPr>
          <p:nvPr>
            <p:ph sz="half" idx="2"/>
          </p:nvPr>
        </p:nvSpPr>
        <p:spPr>
          <a:xfrm>
            <a:off x="4563836" y="1850568"/>
            <a:ext cx="3665764" cy="4021592"/>
          </a:xfrm>
        </p:spPr>
        <p:txBody>
          <a:bodyPr>
            <a:normAutofit/>
          </a:bodyPr>
          <a:lstStyle/>
          <a:p>
            <a:pPr>
              <a:lnSpc>
                <a:spcPct val="140000"/>
              </a:lnSpc>
              <a:spcBef>
                <a:spcPts val="1200"/>
              </a:spcBef>
            </a:pPr>
            <a:r>
              <a:rPr lang="en-US" baseline="30000" dirty="0"/>
              <a:t>FOP Legal Plan Board of Trustees:</a:t>
            </a:r>
          </a:p>
          <a:p>
            <a:pPr marL="548640" lvl="2" indent="-285750">
              <a:lnSpc>
                <a:spcPct val="140000"/>
              </a:lnSpc>
              <a:spcBef>
                <a:spcPts val="1200"/>
              </a:spcBef>
              <a:buFont typeface="Arial" panose="020B0604020202020204" pitchFamily="34" charset="0"/>
              <a:buChar char="‒"/>
            </a:pPr>
            <a:r>
              <a:rPr lang="en-US" sz="1800" baseline="30000" dirty="0"/>
              <a:t>Active or Retired LEO and FOP Members</a:t>
            </a:r>
          </a:p>
          <a:p>
            <a:pPr marL="548640" lvl="2" indent="-285750">
              <a:lnSpc>
                <a:spcPct val="140000"/>
              </a:lnSpc>
              <a:spcBef>
                <a:spcPts val="1200"/>
              </a:spcBef>
              <a:buFont typeface="Arial" panose="020B0604020202020204" pitchFamily="34" charset="0"/>
              <a:buChar char="‒"/>
            </a:pPr>
            <a:r>
              <a:rPr lang="en-US" sz="1800" baseline="30000" dirty="0"/>
              <a:t>Provide management and fiduciary oversight </a:t>
            </a:r>
          </a:p>
          <a:p>
            <a:pPr marL="548640" lvl="2" indent="-285750">
              <a:lnSpc>
                <a:spcPct val="140000"/>
              </a:lnSpc>
              <a:spcBef>
                <a:spcPts val="1200"/>
              </a:spcBef>
              <a:buFont typeface="Arial" panose="020B0604020202020204" pitchFamily="34" charset="0"/>
              <a:buChar char="‒"/>
            </a:pPr>
            <a:r>
              <a:rPr lang="en-US" sz="1800" baseline="30000" dirty="0"/>
              <a:t>Address coverage appeals on behalf of fellow officers </a:t>
            </a:r>
          </a:p>
          <a:p>
            <a:pPr marL="548640" lvl="2" indent="-285750">
              <a:lnSpc>
                <a:spcPct val="140000"/>
              </a:lnSpc>
              <a:spcBef>
                <a:spcPts val="1200"/>
              </a:spcBef>
              <a:buFont typeface="Arial" panose="020B0604020202020204" pitchFamily="34" charset="0"/>
              <a:buChar char="‒"/>
            </a:pPr>
            <a:r>
              <a:rPr lang="en-US" sz="1800" baseline="30000" dirty="0"/>
              <a:t>Monitor the performance of the Plan </a:t>
            </a:r>
          </a:p>
          <a:p>
            <a:pPr marL="548640" lvl="2" indent="-285750">
              <a:lnSpc>
                <a:spcPct val="140000"/>
              </a:lnSpc>
              <a:spcBef>
                <a:spcPts val="1200"/>
              </a:spcBef>
              <a:buFont typeface="Arial" panose="020B0604020202020204" pitchFamily="34" charset="0"/>
              <a:buChar char="‒"/>
            </a:pPr>
            <a:r>
              <a:rPr lang="en-US" sz="1800" baseline="30000" dirty="0"/>
              <a:t>Responds to the changing needs of Plan participants and Plan solvency</a:t>
            </a:r>
          </a:p>
          <a:p>
            <a:pPr>
              <a:lnSpc>
                <a:spcPct val="140000"/>
              </a:lnSpc>
              <a:spcBef>
                <a:spcPts val="1200"/>
              </a:spcBef>
            </a:pPr>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11"/>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xfrm>
            <a:off x="8229600" y="6356351"/>
            <a:ext cx="555170" cy="365125"/>
          </a:xfrm>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7</a:t>
            </a:fld>
            <a:endParaRPr lang="en-US" dirty="0"/>
          </a:p>
        </p:txBody>
      </p:sp>
    </p:spTree>
    <p:extLst>
      <p:ext uri="{BB962C8B-B14F-4D97-AF65-F5344CB8AC3E}">
        <p14:creationId xmlns:p14="http://schemas.microsoft.com/office/powerpoint/2010/main" val="504365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6" y="744867"/>
            <a:ext cx="7952014" cy="661307"/>
          </a:xfrm>
        </p:spPr>
        <p:txBody>
          <a:bodyPr/>
          <a:lstStyle/>
          <a:p>
            <a:r>
              <a:rPr lang="en-US" dirty="0"/>
              <a:t>Additional </a:t>
            </a:r>
            <a:r>
              <a:rPr lang="en-US" dirty="0">
                <a:solidFill>
                  <a:schemeClr val="tx1"/>
                </a:solidFill>
              </a:rPr>
              <a:t>strengths</a:t>
            </a:r>
          </a:p>
        </p:txBody>
      </p:sp>
      <p:sp>
        <p:nvSpPr>
          <p:cNvPr id="3" name="Content Placeholder 2"/>
          <p:cNvSpPr>
            <a:spLocks noGrp="1"/>
          </p:cNvSpPr>
          <p:nvPr>
            <p:ph sz="half" idx="1"/>
          </p:nvPr>
        </p:nvSpPr>
        <p:spPr>
          <a:xfrm>
            <a:off x="563336" y="1850568"/>
            <a:ext cx="3448491" cy="4021592"/>
          </a:xfrm>
        </p:spPr>
        <p:txBody>
          <a:bodyPr>
            <a:normAutofit/>
          </a:bodyPr>
          <a:lstStyle/>
          <a:p>
            <a:pPr>
              <a:lnSpc>
                <a:spcPct val="140000"/>
              </a:lnSpc>
              <a:spcBef>
                <a:spcPts val="1200"/>
              </a:spcBef>
            </a:pPr>
            <a:r>
              <a:rPr lang="en-US" b="1" cap="all" baseline="30000" dirty="0"/>
              <a:t>One price nationwide </a:t>
            </a:r>
            <a:r>
              <a:rPr lang="en-US" baseline="30000" dirty="0"/>
              <a:t>– </a:t>
            </a:r>
            <a:br>
              <a:rPr lang="en-US" baseline="30000" dirty="0"/>
            </a:br>
            <a:r>
              <a:rPr lang="en-US" b="1" u="sng" baseline="30000" dirty="0"/>
              <a:t>NOT</a:t>
            </a:r>
            <a:r>
              <a:rPr lang="en-US" baseline="30000" dirty="0"/>
              <a:t> experience rated</a:t>
            </a:r>
          </a:p>
          <a:p>
            <a:pPr>
              <a:lnSpc>
                <a:spcPct val="140000"/>
              </a:lnSpc>
              <a:spcBef>
                <a:spcPts val="1200"/>
              </a:spcBef>
            </a:pPr>
            <a:r>
              <a:rPr lang="en-US" b="1" cap="all" baseline="30000" dirty="0"/>
              <a:t>Protects</a:t>
            </a:r>
            <a:r>
              <a:rPr lang="en-US" baseline="30000" dirty="0"/>
              <a:t> personal assets and professional reputations</a:t>
            </a:r>
          </a:p>
          <a:p>
            <a:pPr>
              <a:lnSpc>
                <a:spcPct val="140000"/>
              </a:lnSpc>
              <a:spcBef>
                <a:spcPts val="1200"/>
              </a:spcBef>
            </a:pPr>
            <a:r>
              <a:rPr lang="en-US" baseline="30000" dirty="0"/>
              <a:t>Sends a message that you have a </a:t>
            </a:r>
            <a:br>
              <a:rPr lang="en-US" baseline="30000" dirty="0"/>
            </a:br>
            <a:r>
              <a:rPr lang="en-US" b="1" cap="all" baseline="30000" dirty="0"/>
              <a:t>strong defense partner</a:t>
            </a:r>
          </a:p>
          <a:p>
            <a:pPr>
              <a:lnSpc>
                <a:spcPct val="140000"/>
              </a:lnSpc>
            </a:pPr>
            <a:endParaRPr lang="en-US" baseline="30000" dirty="0"/>
          </a:p>
        </p:txBody>
      </p:sp>
      <p:sp>
        <p:nvSpPr>
          <p:cNvPr id="4" name="Content Placeholder 3"/>
          <p:cNvSpPr>
            <a:spLocks noGrp="1"/>
          </p:cNvSpPr>
          <p:nvPr>
            <p:ph sz="half" idx="2"/>
          </p:nvPr>
        </p:nvSpPr>
        <p:spPr>
          <a:xfrm>
            <a:off x="4563836" y="1850568"/>
            <a:ext cx="3665764" cy="4021592"/>
          </a:xfrm>
        </p:spPr>
        <p:txBody>
          <a:bodyPr>
            <a:normAutofit/>
          </a:bodyPr>
          <a:lstStyle/>
          <a:p>
            <a:pPr>
              <a:lnSpc>
                <a:spcPct val="140000"/>
              </a:lnSpc>
              <a:spcBef>
                <a:spcPts val="1200"/>
              </a:spcBef>
            </a:pPr>
            <a:r>
              <a:rPr lang="en-US" b="1" cap="all" baseline="30000" dirty="0"/>
              <a:t>Protects</a:t>
            </a:r>
            <a:r>
              <a:rPr lang="en-US" baseline="30000" dirty="0"/>
              <a:t>  you and your organization from </a:t>
            </a:r>
            <a:br>
              <a:rPr lang="en-US" baseline="30000" dirty="0"/>
            </a:br>
            <a:r>
              <a:rPr lang="en-US" baseline="30000" dirty="0"/>
              <a:t>crippling legal defense fees</a:t>
            </a:r>
          </a:p>
          <a:p>
            <a:pPr>
              <a:lnSpc>
                <a:spcPct val="140000"/>
              </a:lnSpc>
              <a:spcBef>
                <a:spcPts val="1200"/>
              </a:spcBef>
            </a:pPr>
            <a:r>
              <a:rPr lang="en-US" b="1" cap="all" baseline="30000" dirty="0"/>
              <a:t>Specifically </a:t>
            </a:r>
            <a:r>
              <a:rPr lang="en-US" baseline="30000" dirty="0"/>
              <a:t> addresses the legal defense </a:t>
            </a:r>
            <a:br>
              <a:rPr lang="en-US" baseline="30000" dirty="0"/>
            </a:br>
            <a:r>
              <a:rPr lang="en-US" baseline="30000" dirty="0"/>
              <a:t>needs of police professionals</a:t>
            </a:r>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11"/>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xfrm>
            <a:off x="8229600" y="6356351"/>
            <a:ext cx="555170" cy="365125"/>
          </a:xfrm>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8</a:t>
            </a:fld>
            <a:endParaRPr lang="en-US" dirty="0"/>
          </a:p>
        </p:txBody>
      </p:sp>
    </p:spTree>
    <p:extLst>
      <p:ext uri="{BB962C8B-B14F-4D97-AF65-F5344CB8AC3E}">
        <p14:creationId xmlns:p14="http://schemas.microsoft.com/office/powerpoint/2010/main" val="141342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741405"/>
            <a:ext cx="3445328" cy="678588"/>
          </a:xfrm>
        </p:spPr>
        <p:txBody>
          <a:bodyPr>
            <a:normAutofit/>
          </a:bodyPr>
          <a:lstStyle/>
          <a:p>
            <a:r>
              <a:rPr lang="en-US" dirty="0"/>
              <a:t>Coverages</a:t>
            </a:r>
          </a:p>
        </p:txBody>
      </p:sp>
      <p:cxnSp>
        <p:nvCxnSpPr>
          <p:cNvPr id="5" name="Straight Connector 4"/>
          <p:cNvCxnSpPr/>
          <p:nvPr/>
        </p:nvCxnSpPr>
        <p:spPr>
          <a:xfrm>
            <a:off x="5086351" y="1485896"/>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216605"/>
      </p:ext>
    </p:extLst>
  </p:cSld>
  <p:clrMapOvr>
    <a:masterClrMapping/>
  </p:clrMapOvr>
</p:sld>
</file>

<file path=ppt/theme/theme1.xml><?xml version="1.0" encoding="utf-8"?>
<a:theme xmlns:a="http://schemas.openxmlformats.org/drawingml/2006/main" name="1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P-Theme1">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P-Theme1" id="{1E300D15-BBE7-413D-8B58-E5C029C1D59A}" vid="{524D7D5B-9363-4841-B978-F43C5105A5B6}"/>
    </a:ext>
  </a:extLst>
</a:theme>
</file>

<file path=ppt/theme/theme4.xml><?xml version="1.0" encoding="utf-8"?>
<a:theme xmlns:a="http://schemas.openxmlformats.org/drawingml/2006/main" name="3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91943</TotalTime>
  <Words>2003</Words>
  <Application>Microsoft Office PowerPoint</Application>
  <PresentationFormat>On-screen Show (4:3)</PresentationFormat>
  <Paragraphs>317</Paragraphs>
  <Slides>31</Slides>
  <Notes>26</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31</vt:i4>
      </vt:variant>
    </vt:vector>
  </HeadingPairs>
  <TitlesOfParts>
    <vt:vector size="39" baseType="lpstr">
      <vt:lpstr>Arial</vt:lpstr>
      <vt:lpstr>Calibri</vt:lpstr>
      <vt:lpstr>Wingdings</vt:lpstr>
      <vt:lpstr>1_Office Theme</vt:lpstr>
      <vt:lpstr>2_Office Theme</vt:lpstr>
      <vt:lpstr>FOP-Theme1</vt:lpstr>
      <vt:lpstr>3_Office Theme</vt:lpstr>
      <vt:lpstr>4_Office Theme</vt:lpstr>
      <vt:lpstr>Overview And Capabilities</vt:lpstr>
      <vt:lpstr>Contents</vt:lpstr>
      <vt:lpstr>Meet The Team FOP Legal Defense Plan Team</vt:lpstr>
      <vt:lpstr>Enrollment &amp; Marketing  Administrator Hylant</vt:lpstr>
      <vt:lpstr>Strong History</vt:lpstr>
      <vt:lpstr>Legal Plan History</vt:lpstr>
      <vt:lpstr>What makes this plan strong</vt:lpstr>
      <vt:lpstr>Additional strengths</vt:lpstr>
      <vt:lpstr>Coverages</vt:lpstr>
      <vt:lpstr>Legal Plan  Unlimited Coverages WHEN PARTICIPANT USES A Plan Attorney </vt:lpstr>
      <vt:lpstr>Administrative Coverage</vt:lpstr>
      <vt:lpstr>Other Coverages</vt:lpstr>
      <vt:lpstr>Retired Concealed Carry Coverage - CCC</vt:lpstr>
      <vt:lpstr>Plan Eligibility</vt:lpstr>
      <vt:lpstr>Coverage Effective</vt:lpstr>
      <vt:lpstr>Coverage Effective - Associates</vt:lpstr>
      <vt:lpstr>ANNUAL Enrollment &amp; Fees</vt:lpstr>
      <vt:lpstr>Group/Lodge Management </vt:lpstr>
      <vt:lpstr>Client Portal – Groups</vt:lpstr>
      <vt:lpstr>Client Portal - Individual</vt:lpstr>
      <vt:lpstr>Lodge Administrator   Responsibilities </vt:lpstr>
      <vt:lpstr>FOP Legal Plan Summary </vt:lpstr>
      <vt:lpstr>Key Points</vt:lpstr>
      <vt:lpstr>Differentiators</vt:lpstr>
      <vt:lpstr>Claims Administration</vt:lpstr>
      <vt:lpstr>Claims ADMINISTRATOR Sedgwick</vt:lpstr>
      <vt:lpstr>Examples of Covered Claims</vt:lpstr>
      <vt:lpstr>Claims Procedures</vt:lpstr>
      <vt:lpstr>Who To Call</vt:lpstr>
      <vt:lpstr>FOP Legal Plan Website FOPLegal.com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McMurrian</dc:creator>
  <cp:lastModifiedBy>Amy Nolen</cp:lastModifiedBy>
  <cp:revision>203</cp:revision>
  <cp:lastPrinted>2018-12-17T19:17:31Z</cp:lastPrinted>
  <dcterms:created xsi:type="dcterms:W3CDTF">2018-04-03T13:35:21Z</dcterms:created>
  <dcterms:modified xsi:type="dcterms:W3CDTF">2024-01-23T22:51:23Z</dcterms:modified>
</cp:coreProperties>
</file>